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9" r:id="rId2"/>
    <p:sldId id="310" r:id="rId3"/>
    <p:sldId id="305" r:id="rId4"/>
    <p:sldId id="306" r:id="rId5"/>
    <p:sldId id="314" r:id="rId6"/>
    <p:sldId id="311" r:id="rId7"/>
    <p:sldId id="319" r:id="rId8"/>
    <p:sldId id="308" r:id="rId9"/>
    <p:sldId id="309" r:id="rId10"/>
    <p:sldId id="324" r:id="rId11"/>
    <p:sldId id="320" r:id="rId12"/>
    <p:sldId id="322" r:id="rId13"/>
    <p:sldId id="327" r:id="rId14"/>
    <p:sldId id="316" r:id="rId15"/>
    <p:sldId id="317" r:id="rId16"/>
    <p:sldId id="318" r:id="rId17"/>
    <p:sldId id="323" r:id="rId18"/>
    <p:sldId id="325" r:id="rId19"/>
    <p:sldId id="326"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83142" autoAdjust="0"/>
  </p:normalViewPr>
  <p:slideViewPr>
    <p:cSldViewPr snapToGrid="0">
      <p:cViewPr varScale="1">
        <p:scale>
          <a:sx n="71" d="100"/>
          <a:sy n="71" d="100"/>
        </p:scale>
        <p:origin x="410" y="22"/>
      </p:cViewPr>
      <p:guideLst/>
    </p:cSldViewPr>
  </p:slideViewPr>
  <p:notesTextViewPr>
    <p:cViewPr>
      <p:scale>
        <a:sx n="125" d="100"/>
        <a:sy n="125" d="100"/>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遠隔ロボットの多重身体性に関する研究と題して東京都立大の小島が発表します．</a:t>
            </a:r>
            <a:endParaRPr kumimoji="1" lang="en-US" altLang="ja-JP" dirty="0"/>
          </a:p>
          <a:p>
            <a:r>
              <a:rPr kumimoji="1" lang="ja-JP" altLang="en-US" dirty="0"/>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条件</a:t>
            </a:r>
            <a:r>
              <a:rPr kumimoji="1" lang="en-US" altLang="ja-JP" dirty="0"/>
              <a:t>A,C</a:t>
            </a:r>
            <a:r>
              <a:rPr kumimoji="1" lang="ja-JP" altLang="en-US" dirty="0"/>
              <a:t>の映像について詳しく説明します．</a:t>
            </a:r>
            <a:endParaRPr kumimoji="1" lang="en-US" altLang="ja-JP" dirty="0"/>
          </a:p>
          <a:p>
            <a:r>
              <a:rPr kumimoji="1" lang="ja-JP" altLang="en-US" dirty="0"/>
              <a:t>左は四足歩行ロボットの</a:t>
            </a:r>
            <a:r>
              <a:rPr kumimoji="1" lang="en-US" altLang="ja-JP" dirty="0"/>
              <a:t>360</a:t>
            </a:r>
            <a:r>
              <a:rPr kumimoji="1" lang="ja-JP" altLang="en-US" dirty="0"/>
              <a:t>度映像を</a:t>
            </a:r>
            <a:r>
              <a:rPr kumimoji="1" lang="en-US" altLang="ja-JP" dirty="0"/>
              <a:t>HMD</a:t>
            </a:r>
            <a:r>
              <a:rPr kumimoji="1" lang="ja-JP" altLang="en-US" dirty="0"/>
              <a:t>で見た場合です．</a:t>
            </a:r>
            <a:endParaRPr kumimoji="1" lang="en-US" altLang="ja-JP" dirty="0"/>
          </a:p>
          <a:p>
            <a:r>
              <a:rPr kumimoji="1" lang="ja-JP" altLang="en-US" dirty="0"/>
              <a:t>右は車輪型ロボットの</a:t>
            </a:r>
            <a:r>
              <a:rPr kumimoji="1" lang="en-US" altLang="ja-JP" dirty="0"/>
              <a:t>360</a:t>
            </a:r>
            <a:r>
              <a:rPr kumimoji="1" lang="ja-JP" altLang="en-US" dirty="0"/>
              <a:t>度映像を</a:t>
            </a:r>
            <a:r>
              <a:rPr kumimoji="1" lang="en-US" altLang="ja-JP" dirty="0"/>
              <a:t>HMD</a:t>
            </a:r>
            <a:r>
              <a:rPr kumimoji="1" lang="ja-JP" altLang="en-US" dirty="0"/>
              <a:t>で見た場合です．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10</a:t>
            </a:fld>
            <a:endParaRPr kumimoji="1" lang="ja-JP" altLang="en-US"/>
          </a:p>
        </p:txBody>
      </p:sp>
    </p:spTree>
    <p:extLst>
      <p:ext uri="{BB962C8B-B14F-4D97-AF65-F5344CB8AC3E}">
        <p14:creationId xmlns:p14="http://schemas.microsoft.com/office/powerpoint/2010/main" val="420781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重点重畳映像を提示する条件</a:t>
            </a:r>
            <a:r>
              <a:rPr kumimoji="1" lang="en-US" altLang="ja-JP" dirty="0"/>
              <a:t>B</a:t>
            </a:r>
            <a:r>
              <a:rPr kumimoji="1" lang="ja-JP" altLang="en-US" dirty="0"/>
              <a:t>の映像について詳しく説明します．</a:t>
            </a:r>
            <a:endParaRPr kumimoji="1" lang="en-US" altLang="ja-JP" dirty="0"/>
          </a:p>
          <a:p>
            <a:r>
              <a:rPr kumimoji="1" lang="ja-JP" altLang="en-US" dirty="0"/>
              <a:t>四足歩行ロボットを選択した場合，提示映像は四足ロボットの</a:t>
            </a:r>
            <a:r>
              <a:rPr kumimoji="1" lang="en-US" altLang="ja-JP" dirty="0"/>
              <a:t>360</a:t>
            </a:r>
            <a:r>
              <a:rPr kumimoji="1" lang="ja-JP" altLang="en-US" dirty="0"/>
              <a:t>度映像を透明度</a:t>
            </a:r>
            <a:r>
              <a:rPr kumimoji="1" lang="en-US" altLang="ja-JP" dirty="0"/>
              <a:t>30%</a:t>
            </a:r>
            <a:r>
              <a:rPr kumimoji="1" lang="ja-JP" altLang="en-US" dirty="0"/>
              <a:t>と濃くし，</a:t>
            </a:r>
            <a:endParaRPr kumimoji="1" lang="en-US" altLang="ja-JP" dirty="0"/>
          </a:p>
          <a:p>
            <a:r>
              <a:rPr kumimoji="1" lang="ja-JP" altLang="en-US" dirty="0"/>
              <a:t>操作しない車輪型ロボットの</a:t>
            </a:r>
            <a:r>
              <a:rPr kumimoji="1" lang="en-US" altLang="ja-JP" dirty="0"/>
              <a:t>360</a:t>
            </a:r>
            <a:r>
              <a:rPr kumimoji="1" lang="ja-JP" altLang="en-US" dirty="0"/>
              <a:t>度映像を透明度</a:t>
            </a:r>
            <a:r>
              <a:rPr kumimoji="1" lang="en-US" altLang="ja-JP" dirty="0"/>
              <a:t>70%</a:t>
            </a:r>
            <a:r>
              <a:rPr kumimoji="1" lang="ja-JP" altLang="en-US" dirty="0"/>
              <a:t>として重畳した映像が参加者に提示されます．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11</a:t>
            </a:fld>
            <a:endParaRPr kumimoji="1" lang="ja-JP" altLang="en-US"/>
          </a:p>
        </p:txBody>
      </p:sp>
    </p:spTree>
    <p:extLst>
      <p:ext uri="{BB962C8B-B14F-4D97-AF65-F5344CB8AC3E}">
        <p14:creationId xmlns:p14="http://schemas.microsoft.com/office/powerpoint/2010/main" val="392516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今度は車輪型ロボットを選択した場合，提示映像は車輪型ロボットの</a:t>
            </a:r>
            <a:r>
              <a:rPr kumimoji="1" lang="en-US" altLang="ja-JP" dirty="0"/>
              <a:t>360</a:t>
            </a:r>
            <a:r>
              <a:rPr kumimoji="1" lang="ja-JP" altLang="en-US" dirty="0"/>
              <a:t>度映像を透明度</a:t>
            </a:r>
            <a:r>
              <a:rPr kumimoji="1" lang="en-US" altLang="ja-JP" dirty="0"/>
              <a:t>30%</a:t>
            </a:r>
            <a:r>
              <a:rPr kumimoji="1" lang="ja-JP" altLang="en-US" dirty="0"/>
              <a:t>と濃くし，</a:t>
            </a:r>
            <a:endParaRPr kumimoji="1" lang="en-US" altLang="ja-JP" dirty="0"/>
          </a:p>
          <a:p>
            <a:r>
              <a:rPr kumimoji="1" lang="ja-JP" altLang="en-US" dirty="0"/>
              <a:t>操作しない四足歩行型ロボットの</a:t>
            </a:r>
            <a:r>
              <a:rPr kumimoji="1" lang="en-US" altLang="ja-JP" dirty="0"/>
              <a:t>360</a:t>
            </a:r>
            <a:r>
              <a:rPr kumimoji="1" lang="ja-JP" altLang="en-US" dirty="0"/>
              <a:t>度映像を透明度</a:t>
            </a:r>
            <a:r>
              <a:rPr kumimoji="1" lang="en-US" altLang="ja-JP" dirty="0"/>
              <a:t>70%</a:t>
            </a:r>
            <a:r>
              <a:rPr kumimoji="1" lang="ja-JP" altLang="en-US" dirty="0"/>
              <a:t>と薄くして重畳した映像が参加者に提示されます．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12</a:t>
            </a:fld>
            <a:endParaRPr kumimoji="1" lang="ja-JP" altLang="en-US"/>
          </a:p>
        </p:txBody>
      </p:sp>
    </p:spTree>
    <p:extLst>
      <p:ext uri="{BB962C8B-B14F-4D97-AF65-F5344CB8AC3E}">
        <p14:creationId xmlns:p14="http://schemas.microsoft.com/office/powerpoint/2010/main" val="47152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参加者は</a:t>
            </a:r>
            <a:r>
              <a:rPr kumimoji="1" lang="en-US" altLang="ja-JP" dirty="0"/>
              <a:t>3</a:t>
            </a:r>
            <a:r>
              <a:rPr kumimoji="1" lang="ja-JP" altLang="en-US" dirty="0"/>
              <a:t>つの条件をランダム順に体験したのちに，次の</a:t>
            </a:r>
            <a:r>
              <a:rPr kumimoji="1" lang="en-US" altLang="ja-JP" dirty="0"/>
              <a:t>2</a:t>
            </a:r>
            <a:r>
              <a:rPr kumimoji="1" lang="ja-JP" altLang="en-US" dirty="0"/>
              <a:t>問からなる質問紙に回答しました．</a:t>
            </a:r>
            <a:endParaRPr kumimoji="1" lang="en-US" altLang="ja-JP" dirty="0"/>
          </a:p>
          <a:p>
            <a:r>
              <a:rPr kumimoji="1" lang="ja-JP" altLang="en-US" dirty="0"/>
              <a:t>設問</a:t>
            </a:r>
            <a:r>
              <a:rPr kumimoji="1" lang="en-US" altLang="ja-JP" dirty="0"/>
              <a:t>A</a:t>
            </a:r>
            <a:r>
              <a:rPr kumimoji="1" lang="ja-JP" altLang="en-US" dirty="0"/>
              <a:t>は</a:t>
            </a:r>
            <a:r>
              <a:rPr kumimoji="1" lang="en-US" altLang="ja-JP" dirty="0"/>
              <a:t>2</a:t>
            </a:r>
            <a:r>
              <a:rPr kumimoji="1" lang="ja-JP" altLang="en-US" dirty="0"/>
              <a:t>つの遠隔空間に同時に存在しているような感覚を覚えた頻度はどれくらいか？という質問です．</a:t>
            </a:r>
            <a:endParaRPr kumimoji="1" lang="en-US" altLang="ja-JP" dirty="0"/>
          </a:p>
          <a:p>
            <a:r>
              <a:rPr kumimoji="1" lang="ja-JP" altLang="en-US" dirty="0"/>
              <a:t>設問</a:t>
            </a:r>
            <a:r>
              <a:rPr kumimoji="1" lang="en-US" altLang="ja-JP" dirty="0"/>
              <a:t>B</a:t>
            </a:r>
            <a:r>
              <a:rPr kumimoji="1" lang="ja-JP" altLang="en-US" dirty="0"/>
              <a:t>は次の</a:t>
            </a:r>
            <a:r>
              <a:rPr kumimoji="1" lang="en-US" altLang="ja-JP" dirty="0"/>
              <a:t>2</a:t>
            </a:r>
            <a:r>
              <a:rPr kumimoji="1" lang="ja-JP" altLang="en-US" dirty="0"/>
              <a:t>つの感覚のうち，最も当てはまるものを</a:t>
            </a:r>
            <a:r>
              <a:rPr kumimoji="1" lang="en-US" altLang="ja-JP" dirty="0"/>
              <a:t>1</a:t>
            </a:r>
            <a:r>
              <a:rPr kumimoji="1" lang="ja-JP" altLang="en-US" dirty="0"/>
              <a:t>つだけ選択します．</a:t>
            </a:r>
            <a:endParaRPr kumimoji="1" lang="en-US" altLang="ja-JP" dirty="0"/>
          </a:p>
          <a:p>
            <a:r>
              <a:rPr kumimoji="1" lang="ja-JP" altLang="en-US" dirty="0"/>
              <a:t>一つ目は</a:t>
            </a:r>
            <a:r>
              <a:rPr kumimoji="1" lang="en-US" altLang="ja-JP" dirty="0"/>
              <a:t>2</a:t>
            </a:r>
            <a:r>
              <a:rPr kumimoji="1" lang="ja-JP" altLang="en-US" dirty="0"/>
              <a:t>つの遠隔空間に分身したような感覚です．一方は２つの遠隔空間が融合した空間に存在するような感覚です．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13</a:t>
            </a:fld>
            <a:endParaRPr kumimoji="1" lang="ja-JP" altLang="en-US"/>
          </a:p>
        </p:txBody>
      </p:sp>
    </p:spTree>
    <p:extLst>
      <p:ext uri="{BB962C8B-B14F-4D97-AF65-F5344CB8AC3E}">
        <p14:creationId xmlns:p14="http://schemas.microsoft.com/office/powerpoint/2010/main" val="91380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つの遠隔空間に同時に存在する感覚の強度について結果を下の図にまとめます．</a:t>
            </a:r>
            <a:endParaRPr kumimoji="1" lang="en-US" altLang="ja-JP" dirty="0"/>
          </a:p>
          <a:p>
            <a:r>
              <a:rPr kumimoji="1" lang="ja-JP" altLang="en-US" dirty="0"/>
              <a:t>参加者内の</a:t>
            </a:r>
            <a:r>
              <a:rPr kumimoji="1" lang="en-US" altLang="ja-JP" dirty="0"/>
              <a:t>1</a:t>
            </a:r>
            <a:r>
              <a:rPr kumimoji="1" lang="ja-JP" altLang="en-US" dirty="0"/>
              <a:t>元配置分散分析の結果，</a:t>
            </a:r>
            <a:r>
              <a:rPr kumimoji="1" lang="en-US" altLang="ja-JP" dirty="0"/>
              <a:t>1%</a:t>
            </a:r>
            <a:r>
              <a:rPr kumimoji="1" lang="ja-JP" altLang="en-US" dirty="0"/>
              <a:t>の有意水準において水準間 </a:t>
            </a:r>
            <a:r>
              <a:rPr kumimoji="1" lang="en-US" altLang="ja-JP" dirty="0"/>
              <a:t>(A, B, C) </a:t>
            </a:r>
            <a:r>
              <a:rPr kumimoji="1" lang="ja-JP" altLang="en-US" dirty="0"/>
              <a:t>に有意な主効果が認められました．</a:t>
            </a:r>
            <a:endParaRPr kumimoji="1" lang="en-US" altLang="ja-JP" dirty="0"/>
          </a:p>
          <a:p>
            <a:r>
              <a:rPr kumimoji="1" lang="en-US" altLang="ja-JP" dirty="0"/>
              <a:t>F</a:t>
            </a:r>
            <a:r>
              <a:rPr kumimoji="1" lang="ja-JP" altLang="en-US" dirty="0"/>
              <a:t>値は</a:t>
            </a:r>
            <a:r>
              <a:rPr kumimoji="1" lang="en-US" altLang="ja-JP" dirty="0"/>
              <a:t>6.229, p</a:t>
            </a:r>
            <a:r>
              <a:rPr kumimoji="1" lang="ja-JP" altLang="en-US" dirty="0"/>
              <a:t>値は</a:t>
            </a:r>
            <a:r>
              <a:rPr kumimoji="1" lang="en-US" altLang="ja-JP" dirty="0"/>
              <a:t>0.005 </a:t>
            </a:r>
            <a:r>
              <a:rPr kumimoji="1" lang="ja-JP" altLang="en-US" dirty="0"/>
              <a:t>となりました．</a:t>
            </a:r>
            <a:endParaRPr kumimoji="1" lang="en-US" altLang="ja-JP" dirty="0"/>
          </a:p>
          <a:p>
            <a:r>
              <a:rPr kumimoji="1" lang="ja-JP" altLang="en-US" dirty="0"/>
              <a:t>両側</a:t>
            </a:r>
            <a:r>
              <a:rPr kumimoji="1" lang="en-US" altLang="ja-JP" dirty="0"/>
              <a:t>t</a:t>
            </a:r>
            <a:r>
              <a:rPr kumimoji="1" lang="ja-JP" altLang="en-US" dirty="0"/>
              <a:t>検定による</a:t>
            </a:r>
            <a:r>
              <a:rPr kumimoji="1" lang="en-US" altLang="ja-JP" dirty="0"/>
              <a:t>Holm</a:t>
            </a:r>
            <a:r>
              <a:rPr kumimoji="1" lang="ja-JP" altLang="en-US" dirty="0"/>
              <a:t>法</a:t>
            </a:r>
            <a:r>
              <a:rPr kumimoji="1" lang="en-US" altLang="ja-JP" dirty="0"/>
              <a:t>5%</a:t>
            </a:r>
            <a:r>
              <a:rPr kumimoji="1" lang="ja-JP" altLang="en-US" dirty="0"/>
              <a:t>水準での多重比較の結果をまとめます．</a:t>
            </a:r>
            <a:endParaRPr kumimoji="1" lang="en-US" altLang="ja-JP" dirty="0"/>
          </a:p>
          <a:p>
            <a:r>
              <a:rPr kumimoji="1" lang="ja-JP" altLang="en-US" dirty="0"/>
              <a:t>重点重畳映像の</a:t>
            </a:r>
            <a:r>
              <a:rPr kumimoji="1" lang="en-US" altLang="ja-JP" dirty="0"/>
              <a:t>B</a:t>
            </a:r>
            <a:r>
              <a:rPr kumimoji="1" lang="ja-JP" altLang="en-US" dirty="0"/>
              <a:t>条件が手動切替映像の</a:t>
            </a:r>
            <a:r>
              <a:rPr kumimoji="1" lang="en-US" altLang="ja-JP" dirty="0"/>
              <a:t>A</a:t>
            </a:r>
            <a:r>
              <a:rPr kumimoji="1" lang="ja-JP" altLang="en-US" dirty="0"/>
              <a:t>条件より有意に強くなりました．</a:t>
            </a:r>
            <a:endParaRPr kumimoji="1" lang="en-US" altLang="ja-JP" dirty="0"/>
          </a:p>
          <a:p>
            <a:r>
              <a:rPr kumimoji="1" lang="ja-JP" altLang="en-US" dirty="0"/>
              <a:t>自動切替映像の</a:t>
            </a:r>
            <a:r>
              <a:rPr kumimoji="1" lang="en-US" altLang="ja-JP" dirty="0"/>
              <a:t>B</a:t>
            </a:r>
            <a:r>
              <a:rPr kumimoji="1" lang="ja-JP" altLang="en-US" dirty="0"/>
              <a:t>条件が自動切替映像の</a:t>
            </a:r>
            <a:r>
              <a:rPr kumimoji="1" lang="en-US" altLang="ja-JP" dirty="0"/>
              <a:t>C</a:t>
            </a:r>
            <a:r>
              <a:rPr kumimoji="1" lang="ja-JP" altLang="en-US" dirty="0"/>
              <a:t>条件より有意に強くなりました．</a:t>
            </a:r>
            <a:endParaRPr kumimoji="1" lang="en-US" altLang="ja-JP" dirty="0"/>
          </a:p>
          <a:p>
            <a:r>
              <a:rPr kumimoji="1" lang="ja-JP" altLang="en-US" dirty="0"/>
              <a:t>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条件より有意傾向が見られ強くなりました．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14</a:t>
            </a:fld>
            <a:endParaRPr kumimoji="1" lang="ja-JP" altLang="en-US"/>
          </a:p>
        </p:txBody>
      </p:sp>
    </p:spTree>
    <p:extLst>
      <p:ext uri="{BB962C8B-B14F-4D97-AF65-F5344CB8AC3E}">
        <p14:creationId xmlns:p14="http://schemas.microsoft.com/office/powerpoint/2010/main" val="319267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重畳表示する</a:t>
            </a:r>
            <a:r>
              <a:rPr kumimoji="1" lang="en-US" altLang="ja-JP" dirty="0"/>
              <a:t>B</a:t>
            </a:r>
            <a:r>
              <a:rPr kumimoji="1" lang="ja-JP" altLang="en-US" dirty="0"/>
              <a:t>条件が単独視野の</a:t>
            </a:r>
            <a:r>
              <a:rPr kumimoji="1" lang="en-US" altLang="ja-JP" dirty="0"/>
              <a:t>A</a:t>
            </a:r>
            <a:r>
              <a:rPr kumimoji="1" lang="ja-JP" altLang="en-US" dirty="0"/>
              <a:t>及び</a:t>
            </a:r>
            <a:r>
              <a:rPr kumimoji="1" lang="en-US" altLang="ja-JP" dirty="0"/>
              <a:t>C</a:t>
            </a:r>
            <a:r>
              <a:rPr kumimoji="1" lang="ja-JP" altLang="en-US" dirty="0"/>
              <a:t>条件より同時存在感が明確に高いという結果について考察します．</a:t>
            </a:r>
            <a:endParaRPr kumimoji="1" lang="en-US" altLang="ja-JP" dirty="0"/>
          </a:p>
          <a:p>
            <a:r>
              <a:rPr kumimoji="1" lang="en-US" altLang="ja-JP" dirty="0"/>
              <a:t>B</a:t>
            </a:r>
            <a:r>
              <a:rPr kumimoji="1" lang="ja-JP" altLang="en-US" dirty="0"/>
              <a:t>条件では操作するロボットの視野映像と，操作していないロボットの視野映像が異なる濃さで同時表示されています．</a:t>
            </a:r>
            <a:endParaRPr kumimoji="1" lang="en-US" altLang="ja-JP" dirty="0"/>
          </a:p>
          <a:p>
            <a:r>
              <a:rPr kumimoji="1" lang="ja-JP" altLang="en-US" dirty="0"/>
              <a:t>この際，</a:t>
            </a:r>
            <a:r>
              <a:rPr kumimoji="1" lang="en-US" altLang="ja-JP" dirty="0"/>
              <a:t>2</a:t>
            </a:r>
            <a:r>
              <a:rPr kumimoji="1" lang="ja-JP" altLang="en-US" dirty="0"/>
              <a:t>つの遠隔空間の情報の強度が非等価であり，視野の空間映像には一貫性もありません．</a:t>
            </a:r>
            <a:endParaRPr kumimoji="1" lang="en-US" altLang="ja-JP" dirty="0"/>
          </a:p>
          <a:p>
            <a:r>
              <a:rPr kumimoji="1" lang="ja-JP" altLang="en-US" dirty="0"/>
              <a:t>しかし，同時に視覚化されるだけで空間状態の記憶が維持されていると考えられます．</a:t>
            </a:r>
            <a:endParaRPr kumimoji="1" lang="en-US" altLang="ja-JP" dirty="0"/>
          </a:p>
          <a:p>
            <a:r>
              <a:rPr kumimoji="1" lang="ja-JP" altLang="en-US" dirty="0"/>
              <a:t>したがって，通常の視野とは著しく異なりますが，認知空間は</a:t>
            </a:r>
            <a:r>
              <a:rPr kumimoji="1" lang="en-US" altLang="ja-JP" dirty="0"/>
              <a:t>2</a:t>
            </a:r>
            <a:r>
              <a:rPr kumimoji="1" lang="ja-JP" altLang="en-US" dirty="0"/>
              <a:t>個並立し得ることを示唆しています．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続いての結果，自動切替の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条件より有意傾向にて強くなった結果について考察します．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右下の図から</a:t>
            </a:r>
            <a:r>
              <a:rPr kumimoji="1" lang="en-US" altLang="ja-JP" dirty="0"/>
              <a:t>A</a:t>
            </a:r>
            <a:r>
              <a:rPr kumimoji="1" lang="ja-JP" altLang="en-US" dirty="0"/>
              <a:t>条件ではロボットを切り替えるまでの時間の平均が約</a:t>
            </a:r>
            <a:r>
              <a:rPr kumimoji="1" lang="en-US" altLang="ja-JP" dirty="0"/>
              <a:t>30</a:t>
            </a:r>
            <a:r>
              <a:rPr kumimoji="1" lang="ja-JP" altLang="en-US" dirty="0"/>
              <a:t>秒であるのに対して，</a:t>
            </a:r>
            <a:r>
              <a:rPr kumimoji="1" lang="en-US" altLang="ja-JP" dirty="0"/>
              <a:t>C</a:t>
            </a:r>
            <a:r>
              <a:rPr kumimoji="1" lang="ja-JP" altLang="en-US" dirty="0"/>
              <a:t>条件では</a:t>
            </a:r>
            <a:r>
              <a:rPr kumimoji="1" lang="en-US" altLang="ja-JP" dirty="0"/>
              <a:t>10</a:t>
            </a:r>
            <a:r>
              <a:rPr kumimoji="1" lang="ja-JP" altLang="en-US" dirty="0"/>
              <a:t>秒と短いです．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C</a:t>
            </a:r>
            <a:r>
              <a:rPr kumimoji="1" lang="ja-JP" altLang="en-US" dirty="0"/>
              <a:t>条件では切り替える以前に操作していたロボットの視野の認知空間の忘却の程度が低くなることで，同時に存在する感覚を強めた可能性も考えられます．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C</a:t>
            </a:r>
            <a:r>
              <a:rPr kumimoji="1" lang="ja-JP" altLang="en-US" dirty="0"/>
              <a:t>条件は切替えるまでの操作時間が短いだけではなく，操作者の意図する時点での空間切替ではないため，他律制御による効果が考えられますが，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このデータだけでは議論できません．</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15</a:t>
            </a:fld>
            <a:endParaRPr kumimoji="1" lang="ja-JP" altLang="en-US"/>
          </a:p>
        </p:txBody>
      </p:sp>
    </p:spTree>
    <p:extLst>
      <p:ext uri="{BB962C8B-B14F-4D97-AF65-F5344CB8AC3E}">
        <p14:creationId xmlns:p14="http://schemas.microsoft.com/office/powerpoint/2010/main" val="2484265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 </a:t>
            </a:r>
            <a:r>
              <a:rPr kumimoji="1" lang="ja-JP" altLang="en-US" dirty="0"/>
              <a:t>つの遠隔空間への参加の感覚について，しんたいが分身したか，空間が融合したかの</a:t>
            </a:r>
            <a:r>
              <a:rPr kumimoji="1" lang="en-US" altLang="ja-JP" dirty="0"/>
              <a:t>2</a:t>
            </a:r>
            <a:r>
              <a:rPr kumimoji="1" lang="ja-JP" altLang="en-US" dirty="0"/>
              <a:t>択の結果について下の図にまとめました．</a:t>
            </a:r>
            <a:endParaRPr kumimoji="1" lang="en-US" altLang="ja-JP" dirty="0"/>
          </a:p>
          <a:p>
            <a:r>
              <a:rPr kumimoji="1" lang="en-US" altLang="ja-JP" dirty="0"/>
              <a:t>A</a:t>
            </a:r>
            <a:r>
              <a:rPr kumimoji="1" lang="ja-JP" altLang="en-US" dirty="0"/>
              <a:t>及び</a:t>
            </a:r>
            <a:r>
              <a:rPr kumimoji="1" lang="en-US" altLang="ja-JP" dirty="0"/>
              <a:t>C</a:t>
            </a:r>
            <a:r>
              <a:rPr kumimoji="1" lang="ja-JP" altLang="en-US" dirty="0"/>
              <a:t>条件では，</a:t>
            </a:r>
            <a:r>
              <a:rPr kumimoji="1" lang="en-US" altLang="ja-JP" dirty="0"/>
              <a:t>2</a:t>
            </a:r>
            <a:r>
              <a:rPr kumimoji="1" lang="ja-JP" altLang="en-US" dirty="0"/>
              <a:t>つの遠隔空間に分身して存在する感覚をもつ参加者が多い結果となりました．</a:t>
            </a:r>
            <a:endParaRPr kumimoji="1" lang="en-US" altLang="ja-JP" dirty="0"/>
          </a:p>
          <a:p>
            <a:r>
              <a:rPr kumimoji="1" lang="ja-JP" altLang="en-US" dirty="0"/>
              <a:t>これは一度に１つの空間のみを視覚化したことで</a:t>
            </a:r>
            <a:r>
              <a:rPr lang="ja-JP" altLang="en-US" dirty="0"/>
              <a:t>それぞれの空間への没入感を強めましたが，意識内で</a:t>
            </a:r>
            <a:r>
              <a:rPr lang="en-US" altLang="ja-JP" dirty="0"/>
              <a:t>2</a:t>
            </a:r>
            <a:r>
              <a:rPr lang="ja-JP" altLang="en-US" dirty="0"/>
              <a:t>つの空間の関係が設定されていないためと考えられます．</a:t>
            </a:r>
            <a:endParaRPr lang="en-US" altLang="ja-JP" dirty="0"/>
          </a:p>
          <a:p>
            <a:r>
              <a:rPr kumimoji="1" lang="ja-JP" altLang="en-US" dirty="0"/>
              <a:t>つまり空間が身体位置を決める結果となっているともいえます．</a:t>
            </a:r>
            <a:endParaRPr kumimoji="1" lang="en-US" altLang="ja-JP" dirty="0"/>
          </a:p>
          <a:p>
            <a:r>
              <a:rPr kumimoji="1" lang="ja-JP" altLang="en-US" dirty="0"/>
              <a:t>他方，空間が融合したと回答した参加者は，非表示の空間の認知空間の意識水準が高く，その視覚情報を脳内で維持したまま知覚空間を認知し，</a:t>
            </a:r>
            <a:r>
              <a:rPr kumimoji="1" lang="en-US" altLang="ja-JP" dirty="0"/>
              <a:t>2</a:t>
            </a:r>
            <a:r>
              <a:rPr kumimoji="1" lang="ja-JP" altLang="en-US" dirty="0"/>
              <a:t>つの認知空間が融合したと考えられます．つまり身体位置を維持したまま</a:t>
            </a:r>
            <a:r>
              <a:rPr kumimoji="1" lang="en-US" altLang="ja-JP" dirty="0"/>
              <a:t>2</a:t>
            </a:r>
            <a:r>
              <a:rPr kumimoji="1" lang="ja-JP" altLang="en-US" dirty="0"/>
              <a:t>箇所の空間を引き寄せているともいえます．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16</a:t>
            </a:fld>
            <a:endParaRPr kumimoji="1" lang="ja-JP" altLang="en-US"/>
          </a:p>
        </p:txBody>
      </p:sp>
    </p:spTree>
    <p:extLst>
      <p:ext uri="{BB962C8B-B14F-4D97-AF65-F5344CB8AC3E}">
        <p14:creationId xmlns:p14="http://schemas.microsoft.com/office/powerpoint/2010/main" val="26930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6568-966B-0226-CF13-B5E042AE6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3FE277-5C81-C1C1-72E1-97FB778B37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1BE6E-57C1-F0F0-BAD1-B09021C9F102}"/>
              </a:ext>
            </a:extLst>
          </p:cNvPr>
          <p:cNvSpPr>
            <a:spLocks noGrp="1"/>
          </p:cNvSpPr>
          <p:nvPr>
            <p:ph type="body" idx="1"/>
          </p:nvPr>
        </p:nvSpPr>
        <p:spPr/>
        <p:txBody>
          <a:bodyPr/>
          <a:lstStyle/>
          <a:p>
            <a:r>
              <a:rPr lang="en-US" altLang="ja-JP" dirty="0"/>
              <a:t>B</a:t>
            </a:r>
            <a:r>
              <a:rPr lang="ja-JP" altLang="en-US" dirty="0"/>
              <a:t>条件では２つの遠隔空間が融合した空間に存在する感覚を持つ参加者が多い結果となりました．</a:t>
            </a:r>
            <a:endParaRPr lang="en-US" altLang="ja-JP" dirty="0"/>
          </a:p>
          <a:p>
            <a:r>
              <a:rPr kumimoji="1" lang="ja-JP" altLang="en-US" dirty="0"/>
              <a:t>これは，</a:t>
            </a:r>
            <a:r>
              <a:rPr kumimoji="1" lang="en-US" altLang="ja-JP" dirty="0"/>
              <a:t>2</a:t>
            </a:r>
            <a:r>
              <a:rPr kumimoji="1" lang="ja-JP" altLang="en-US" dirty="0"/>
              <a:t>つの空間がオーバーレイ表示されることで，遠隔の</a:t>
            </a:r>
            <a:r>
              <a:rPr kumimoji="1" lang="en-US" altLang="ja-JP" dirty="0"/>
              <a:t>2</a:t>
            </a:r>
            <a:r>
              <a:rPr kumimoji="1" lang="ja-JP" altLang="en-US" dirty="0"/>
              <a:t>空間が融合した</a:t>
            </a:r>
            <a:r>
              <a:rPr kumimoji="1" lang="en-US" altLang="ja-JP" dirty="0"/>
              <a:t>1</a:t>
            </a:r>
            <a:r>
              <a:rPr kumimoji="1" lang="ja-JP" altLang="en-US" dirty="0"/>
              <a:t>つの空間に</a:t>
            </a:r>
            <a:r>
              <a:rPr kumimoji="1" lang="en-US" altLang="ja-JP" dirty="0"/>
              <a:t>1</a:t>
            </a:r>
            <a:r>
              <a:rPr kumimoji="1" lang="ja-JP" altLang="en-US" dirty="0"/>
              <a:t>つの分身が存在する感覚が強くなり，自身の体が別の空間に分身して存在する感覚よりも優勢となったためと考えられます．つまり，身体位置が維持されている形式です．</a:t>
            </a:r>
            <a:endParaRPr kumimoji="1" lang="en-US" altLang="ja-JP" dirty="0"/>
          </a:p>
          <a:p>
            <a:r>
              <a:rPr kumimoji="1" lang="ja-JP" altLang="en-US" dirty="0"/>
              <a:t>他方，自身のしんたいが</a:t>
            </a:r>
            <a:r>
              <a:rPr kumimoji="1" lang="en-US" altLang="ja-JP" dirty="0"/>
              <a:t>2</a:t>
            </a:r>
            <a:r>
              <a:rPr kumimoji="1" lang="ja-JP" altLang="en-US" dirty="0"/>
              <a:t>箇所の遠隔空間に分身して存在したと回答した参加者は全体の</a:t>
            </a:r>
            <a:r>
              <a:rPr kumimoji="1" lang="en-US" altLang="ja-JP" dirty="0"/>
              <a:t>40%</a:t>
            </a:r>
            <a:r>
              <a:rPr kumimoji="1" lang="ja-JP" altLang="en-US" dirty="0"/>
              <a:t>であり，必ずしも少なくないです．</a:t>
            </a:r>
            <a:endParaRPr kumimoji="1" lang="en-US" altLang="ja-JP" dirty="0"/>
          </a:p>
          <a:p>
            <a:r>
              <a:rPr kumimoji="1" lang="ja-JP" altLang="en-US" dirty="0"/>
              <a:t>これは提示された</a:t>
            </a:r>
            <a:r>
              <a:rPr kumimoji="1" lang="en-US" altLang="ja-JP" dirty="0"/>
              <a:t>2</a:t>
            </a:r>
            <a:r>
              <a:rPr kumimoji="1" lang="ja-JP" altLang="en-US" dirty="0"/>
              <a:t>箇所の遠隔空間に自身のしんたいがそれぞれ存在する感覚であり，知覚されているオーバーレイ画像は</a:t>
            </a:r>
            <a:r>
              <a:rPr kumimoji="1" lang="en-US" altLang="ja-JP" dirty="0"/>
              <a:t>1</a:t>
            </a:r>
            <a:r>
              <a:rPr kumimoji="1" lang="ja-JP" altLang="en-US" dirty="0"/>
              <a:t>つの融合空間ではなく</a:t>
            </a:r>
            <a:r>
              <a:rPr kumimoji="1" lang="en-US" altLang="ja-JP" dirty="0"/>
              <a:t>2</a:t>
            </a:r>
            <a:r>
              <a:rPr kumimoji="1" lang="ja-JP" altLang="en-US" dirty="0"/>
              <a:t>つの離れた空間を同時に近くしているとみなす感覚を意味しています．これは空間が身体位置を決めていると考えられます．</a:t>
            </a:r>
          </a:p>
        </p:txBody>
      </p:sp>
      <p:sp>
        <p:nvSpPr>
          <p:cNvPr id="4" name="スライド番号プレースホルダー 3">
            <a:extLst>
              <a:ext uri="{FF2B5EF4-FFF2-40B4-BE49-F238E27FC236}">
                <a16:creationId xmlns:a16="http://schemas.microsoft.com/office/drawing/2014/main" id="{93349869-D183-CCF6-9E61-AA4F070E7FD0}"/>
              </a:ext>
            </a:extLst>
          </p:cNvPr>
          <p:cNvSpPr>
            <a:spLocks noGrp="1"/>
          </p:cNvSpPr>
          <p:nvPr>
            <p:ph type="sldNum" sz="quarter" idx="5"/>
          </p:nvPr>
        </p:nvSpPr>
        <p:spPr/>
        <p:txBody>
          <a:bodyPr/>
          <a:lstStyle/>
          <a:p>
            <a:fld id="{E7A32CA3-8BCC-4FE7-8246-F131E339CE2D}" type="slidenum">
              <a:rPr kumimoji="1" lang="ja-JP" altLang="en-US" smtClean="0"/>
              <a:t>17</a:t>
            </a:fld>
            <a:endParaRPr kumimoji="1" lang="ja-JP" altLang="en-US"/>
          </a:p>
        </p:txBody>
      </p:sp>
    </p:spTree>
    <p:extLst>
      <p:ext uri="{BB962C8B-B14F-4D97-AF65-F5344CB8AC3E}">
        <p14:creationId xmlns:p14="http://schemas.microsoft.com/office/powerpoint/2010/main" val="117081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箇所の空間への没入型テレプレゼンスを提示する場合に，遠隔空間を </a:t>
            </a:r>
            <a:r>
              <a:rPr kumimoji="1" lang="en-US" altLang="ja-JP" dirty="0"/>
              <a:t>1 </a:t>
            </a:r>
            <a:r>
              <a:rPr kumimoji="1" lang="ja-JP" altLang="en-US" dirty="0"/>
              <a:t>つずつ可視化する形式と，空間を重ねて表示する形式を比較しました．</a:t>
            </a:r>
          </a:p>
          <a:p>
            <a:r>
              <a:rPr kumimoji="1" lang="ja-JP" altLang="en-US" dirty="0"/>
              <a:t>質問紙 </a:t>
            </a:r>
            <a:r>
              <a:rPr kumimoji="1" lang="en-US" altLang="ja-JP" dirty="0"/>
              <a:t>a </a:t>
            </a:r>
            <a:r>
              <a:rPr kumimoji="1" lang="ja-JP" altLang="en-US" dirty="0"/>
              <a:t>では同時に </a:t>
            </a:r>
            <a:r>
              <a:rPr kumimoji="1" lang="en-US" altLang="ja-JP" dirty="0"/>
              <a:t>2 </a:t>
            </a:r>
            <a:r>
              <a:rPr kumimoji="1" lang="ja-JP" altLang="en-US" dirty="0"/>
              <a:t>箇所に存在する感覚を聞いていて，これは空間が身体位置を決める立場からの質問です．</a:t>
            </a:r>
            <a:r>
              <a:rPr kumimoji="1" lang="en-US" altLang="ja-JP" dirty="0"/>
              <a:t>2 </a:t>
            </a:r>
            <a:r>
              <a:rPr kumimoji="1" lang="ja-JP" altLang="en-US" dirty="0"/>
              <a:t>空間の提示継続性が同時性知覚を高めるため </a:t>
            </a:r>
            <a:r>
              <a:rPr kumimoji="1" lang="en-US" altLang="ja-JP" dirty="0"/>
              <a:t>B </a:t>
            </a:r>
            <a:r>
              <a:rPr kumimoji="1" lang="ja-JP" altLang="en-US" dirty="0"/>
              <a:t>条件が継続性で有利であることに依存して，</a:t>
            </a:r>
            <a:r>
              <a:rPr kumimoji="1" lang="en-US" altLang="ja-JP" dirty="0"/>
              <a:t>B</a:t>
            </a:r>
            <a:r>
              <a:rPr kumimoji="1" lang="ja-JP" altLang="en-US" dirty="0"/>
              <a:t>条件が同時存在感が高くなったと考えられます．</a:t>
            </a:r>
          </a:p>
          <a:p>
            <a:r>
              <a:rPr kumimoji="1" lang="ja-JP" altLang="en-US" dirty="0"/>
              <a:t>質問紙 </a:t>
            </a:r>
            <a:r>
              <a:rPr kumimoji="1" lang="en-US" altLang="ja-JP" dirty="0"/>
              <a:t>b </a:t>
            </a:r>
            <a:r>
              <a:rPr kumimoji="1" lang="ja-JP" altLang="en-US" dirty="0"/>
              <a:t>では，</a:t>
            </a:r>
            <a:r>
              <a:rPr kumimoji="1" lang="en-US" altLang="ja-JP" dirty="0"/>
              <a:t>2 </a:t>
            </a:r>
            <a:r>
              <a:rPr kumimoji="1" lang="ja-JP" altLang="en-US" dirty="0"/>
              <a:t>空間の引き寄せで身体位置を維持するか，</a:t>
            </a:r>
            <a:r>
              <a:rPr kumimoji="1" lang="en-US" altLang="ja-JP" dirty="0"/>
              <a:t>2 </a:t>
            </a:r>
            <a:r>
              <a:rPr kumimoji="1" lang="ja-JP" altLang="en-US" dirty="0"/>
              <a:t>空間が優位で身体位置が分身するかの質問です．この結果では，</a:t>
            </a:r>
            <a:r>
              <a:rPr kumimoji="1" lang="en-US" altLang="ja-JP" dirty="0"/>
              <a:t>B </a:t>
            </a:r>
            <a:r>
              <a:rPr kumimoji="1" lang="ja-JP" altLang="en-US" dirty="0"/>
              <a:t>条件の身体位置維持</a:t>
            </a:r>
          </a:p>
          <a:p>
            <a:r>
              <a:rPr kumimoji="1" lang="ja-JP" altLang="en-US" dirty="0"/>
              <a:t>の提示と考えられるときに，</a:t>
            </a:r>
            <a:r>
              <a:rPr kumimoji="1" lang="en-US" altLang="ja-JP" dirty="0"/>
              <a:t>2 </a:t>
            </a:r>
            <a:r>
              <a:rPr kumimoji="1" lang="ja-JP" altLang="en-US" dirty="0"/>
              <a:t>空間が引き寄せられて融合しているという回答が多くなり，質問紙</a:t>
            </a:r>
            <a:r>
              <a:rPr kumimoji="1" lang="en-US" altLang="ja-JP" dirty="0"/>
              <a:t>a</a:t>
            </a:r>
            <a:r>
              <a:rPr kumimoji="1" lang="ja-JP" altLang="en-US" dirty="0"/>
              <a:t>の同時存在感の結果と整合しています．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18</a:t>
            </a:fld>
            <a:endParaRPr kumimoji="1" lang="ja-JP" altLang="en-US"/>
          </a:p>
        </p:txBody>
      </p:sp>
    </p:spTree>
    <p:extLst>
      <p:ext uri="{BB962C8B-B14F-4D97-AF65-F5344CB8AC3E}">
        <p14:creationId xmlns:p14="http://schemas.microsoft.com/office/powerpoint/2010/main" val="37702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操作者が</a:t>
            </a:r>
            <a:r>
              <a:rPr kumimoji="1" lang="en-US" altLang="ja-JP" dirty="0"/>
              <a:t>2</a:t>
            </a:r>
            <a:r>
              <a:rPr kumimoji="1" lang="ja-JP" altLang="en-US" dirty="0"/>
              <a:t>つの空間をほぼ同時に遠隔体験できる没入型テレプレゼンスシステムを開発し多重身体性に関する実験を行いました．</a:t>
            </a:r>
            <a:endParaRPr kumimoji="1" lang="en-US" altLang="ja-JP" dirty="0"/>
          </a:p>
          <a:p>
            <a:r>
              <a:rPr kumimoji="1" lang="ja-JP" altLang="en-US" dirty="0"/>
              <a:t>空間提示については</a:t>
            </a:r>
            <a:r>
              <a:rPr kumimoji="1" lang="en-US" altLang="ja-JP" dirty="0"/>
              <a:t>3</a:t>
            </a:r>
            <a:r>
              <a:rPr kumimoji="1" lang="ja-JP" altLang="en-US" dirty="0"/>
              <a:t>つの条件を設定し，映像を切替える条件では参加者の多くが自分の体が</a:t>
            </a:r>
            <a:r>
              <a:rPr kumimoji="1" lang="en-US" altLang="ja-JP" dirty="0"/>
              <a:t>2</a:t>
            </a:r>
            <a:r>
              <a:rPr kumimoji="1" lang="ja-JP" altLang="en-US" dirty="0"/>
              <a:t>つに分身していると感じ，重畳提示条件では </a:t>
            </a:r>
            <a:r>
              <a:rPr kumimoji="1" lang="en-US" altLang="ja-JP" dirty="0"/>
              <a:t>2 </a:t>
            </a:r>
            <a:r>
              <a:rPr kumimoji="1" lang="ja-JP" altLang="en-US" dirty="0"/>
              <a:t>つの遠隔空間が融合し</a:t>
            </a:r>
            <a:br>
              <a:rPr kumimoji="1" lang="en-US" altLang="ja-JP" dirty="0"/>
            </a:br>
            <a:r>
              <a:rPr kumimoji="1" lang="ja-JP" altLang="en-US" dirty="0"/>
              <a:t>身体位置が維持されると感じられることが多いことがわかりました．</a:t>
            </a:r>
          </a:p>
          <a:p>
            <a:r>
              <a:rPr kumimoji="1" lang="ja-JP" altLang="en-US" dirty="0"/>
              <a:t>今後は，</a:t>
            </a:r>
            <a:r>
              <a:rPr kumimoji="1" lang="en-US" altLang="ja-JP" dirty="0"/>
              <a:t>2 </a:t>
            </a:r>
            <a:r>
              <a:rPr kumimoji="1" lang="ja-JP" altLang="en-US" dirty="0"/>
              <a:t>体のロボットから，より多くの感覚フィードバックを行うことで，同時操作の可能性について検討します．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19</a:t>
            </a:fld>
            <a:endParaRPr kumimoji="1" lang="ja-JP" altLang="en-US"/>
          </a:p>
        </p:txBody>
      </p:sp>
    </p:spTree>
    <p:extLst>
      <p:ext uri="{BB962C8B-B14F-4D97-AF65-F5344CB8AC3E}">
        <p14:creationId xmlns:p14="http://schemas.microsoft.com/office/powerpoint/2010/main" val="17577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テレプレゼンスは遠隔地の空間に没入して活動するための技術です．</a:t>
            </a:r>
            <a:endParaRPr kumimoji="1" lang="en-US" altLang="ja-JP" dirty="0"/>
          </a:p>
          <a:p>
            <a:r>
              <a:rPr kumimoji="1" lang="ja-JP" altLang="en-US" dirty="0"/>
              <a:t>多くのシステムでは</a:t>
            </a:r>
            <a:r>
              <a:rPr kumimoji="1" lang="en-US" altLang="ja-JP" dirty="0"/>
              <a:t>1</a:t>
            </a:r>
            <a:r>
              <a:rPr kumimoji="1" lang="ja-JP" altLang="en-US" dirty="0"/>
              <a:t>台のロボットの構成です．</a:t>
            </a:r>
            <a:endParaRPr kumimoji="1" lang="en-US" altLang="ja-JP" dirty="0"/>
          </a:p>
          <a:p>
            <a:r>
              <a:rPr kumimoji="1" lang="ja-JP" altLang="en-US" dirty="0"/>
              <a:t>もし複数のロボットアバタに</a:t>
            </a:r>
            <a:r>
              <a:rPr kumimoji="1" lang="ja-JP" altLang="en-US" b="1" dirty="0"/>
              <a:t>専門作業者</a:t>
            </a:r>
            <a:r>
              <a:rPr kumimoji="1" lang="ja-JP" altLang="en-US" dirty="0"/>
              <a:t>が没入して複数個所で同時並行的に作業ができれば生産性の向上，バーチャル観光における多様な体験に貢献し得ます．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しかしながら，複数の遠隔環境を体験する際の身体と空間に関わる感覚は未知の点が多いです．</a:t>
            </a:r>
            <a:endParaRPr kumimoji="1" lang="en-US" altLang="ja-JP" dirty="0"/>
          </a:p>
          <a:p>
            <a:r>
              <a:rPr kumimoji="1" lang="ja-JP" altLang="en-US" dirty="0"/>
              <a:t>そこで，本研究では体験者が</a:t>
            </a:r>
            <a:r>
              <a:rPr kumimoji="1" lang="en-US" altLang="ja-JP" dirty="0"/>
              <a:t>2</a:t>
            </a:r>
            <a:r>
              <a:rPr kumimoji="1" lang="ja-JP" altLang="en-US" dirty="0"/>
              <a:t>つの実空間にほぼ同時に没入する場合の体験の特性について調査することを目的とします．</a:t>
            </a:r>
            <a:endParaRPr kumimoji="1" lang="en-US" altLang="ja-JP" dirty="0"/>
          </a:p>
          <a:p>
            <a:r>
              <a:rPr kumimoji="1" lang="en-US" altLang="ja-JP" dirty="0"/>
              <a:t>2 </a:t>
            </a:r>
            <a:r>
              <a:rPr kumimoji="1" lang="ja-JP" altLang="en-US" dirty="0"/>
              <a:t>台のテレプレゼンスロボットを用いて，</a:t>
            </a:r>
            <a:r>
              <a:rPr kumimoji="1" lang="en-US" altLang="ja-JP" dirty="0"/>
              <a:t>2 </a:t>
            </a:r>
            <a:r>
              <a:rPr kumimoji="1" lang="ja-JP" altLang="en-US" dirty="0"/>
              <a:t>箇所の空間を映像で体験可能とするとともに，</a:t>
            </a:r>
          </a:p>
          <a:p>
            <a:r>
              <a:rPr kumimoji="1" lang="ja-JP" altLang="en-US" dirty="0"/>
              <a:t>現地を走行する際の臨場感向上と映像酔い抑制のために，歩行感覚フィードバックを用いました．</a:t>
            </a:r>
            <a:endParaRPr kumimoji="1" lang="en-US" altLang="ja-JP" dirty="0"/>
          </a:p>
          <a:p>
            <a:r>
              <a:rPr kumimoji="1" lang="ja-JP" altLang="en-US" dirty="0"/>
              <a:t>その上で</a:t>
            </a:r>
            <a:r>
              <a:rPr kumimoji="1" lang="en-US" altLang="ja-JP" dirty="0"/>
              <a:t>2</a:t>
            </a:r>
            <a:r>
              <a:rPr kumimoji="1" lang="ja-JP" altLang="en-US" dirty="0"/>
              <a:t>つの空間とロボットアバタの身体の認識について予備的に評価しました．</a:t>
            </a:r>
            <a:endParaRPr kumimoji="1" lang="en-US" altLang="ja-JP" dirty="0"/>
          </a:p>
          <a:p>
            <a:r>
              <a:rPr kumimoji="1" lang="ja-JP" altLang="en-US" dirty="0"/>
              <a:t>発表の最後ではその結果と考察を行います．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3</a:t>
            </a:fld>
            <a:endParaRPr kumimoji="1" lang="ja-JP" altLang="en-US"/>
          </a:p>
        </p:txBody>
      </p:sp>
    </p:spTree>
    <p:extLst>
      <p:ext uri="{BB962C8B-B14F-4D97-AF65-F5344CB8AC3E}">
        <p14:creationId xmlns:p14="http://schemas.microsoft.com/office/powerpoint/2010/main" val="272099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箇所の実空間に同時並行的に没入するとき，両空間を提示する手法に依存して体験者の得る感覚が異なると予想されます．</a:t>
            </a:r>
            <a:endParaRPr kumimoji="1" lang="en-US" altLang="ja-JP" dirty="0"/>
          </a:p>
          <a:p>
            <a:r>
              <a:rPr kumimoji="1" lang="ja-JP" altLang="en-US" dirty="0"/>
              <a:t>通常の体験者が知覚し制御している主観視点は</a:t>
            </a:r>
            <a:r>
              <a:rPr kumimoji="1" lang="en-US" altLang="ja-JP" dirty="0"/>
              <a:t>1</a:t>
            </a:r>
            <a:r>
              <a:rPr kumimoji="1" lang="ja-JP" altLang="en-US" dirty="0"/>
              <a:t>箇所であるため，これを</a:t>
            </a:r>
            <a:r>
              <a:rPr kumimoji="1" lang="en-US" altLang="ja-JP" dirty="0"/>
              <a:t>2</a:t>
            </a:r>
            <a:r>
              <a:rPr kumimoji="1" lang="ja-JP" altLang="en-US" dirty="0"/>
              <a:t>箇所とするには，知覚事象の時間的多重または空間的多重を用いて認知空間の多重化を行う必要があります．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4</a:t>
            </a:fld>
            <a:endParaRPr kumimoji="1" lang="ja-JP" altLang="en-US"/>
          </a:p>
        </p:txBody>
      </p:sp>
    </p:spTree>
    <p:extLst>
      <p:ext uri="{BB962C8B-B14F-4D97-AF65-F5344CB8AC3E}">
        <p14:creationId xmlns:p14="http://schemas.microsoft.com/office/powerpoint/2010/main" val="6078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空間認知の多重化の考え方について説明します．</a:t>
            </a:r>
            <a:endParaRPr kumimoji="1" lang="en-US" altLang="ja-JP" dirty="0"/>
          </a:p>
          <a:p>
            <a:r>
              <a:rPr kumimoji="1" lang="ja-JP" altLang="en-US" dirty="0"/>
              <a:t>ある空間の視点において知覚された情報は記憶を伴う認知空間として短期間維持されます．</a:t>
            </a:r>
            <a:endParaRPr kumimoji="1" lang="en-US" altLang="ja-JP" dirty="0"/>
          </a:p>
          <a:p>
            <a:r>
              <a:rPr kumimoji="1" lang="ja-JP" altLang="en-US" dirty="0"/>
              <a:t>この認知空間は，知覚事象の変化と，それに向けられた注意によって更新されつづけます．</a:t>
            </a:r>
            <a:endParaRPr kumimoji="1" lang="en-US" altLang="ja-JP" dirty="0"/>
          </a:p>
          <a:p>
            <a:r>
              <a:rPr kumimoji="1" lang="ja-JP" altLang="en-US" dirty="0"/>
              <a:t>空間体験が継続する間は認知レベルが高い状態におかれ，それらの空間の状態について変化を暗黙に予測しながら知覚すると仮定できます．</a:t>
            </a:r>
            <a:endParaRPr kumimoji="1" lang="en-US" altLang="ja-JP" dirty="0"/>
          </a:p>
          <a:p>
            <a:r>
              <a:rPr kumimoji="1" lang="ja-JP" altLang="en-US" dirty="0"/>
              <a:t>特に，ロボット視点を自分で操縦して移動する場合は変化の予測精度はより高められます．</a:t>
            </a:r>
            <a:endParaRPr kumimoji="1" lang="en-US" altLang="ja-JP" dirty="0"/>
          </a:p>
          <a:p>
            <a:endParaRPr kumimoji="1" lang="en-US" altLang="ja-JP" dirty="0"/>
          </a:p>
          <a:p>
            <a:r>
              <a:rPr kumimoji="1" lang="ja-JP" altLang="en-US" dirty="0"/>
              <a:t>空間的多重化では</a:t>
            </a:r>
            <a:r>
              <a:rPr kumimoji="1" lang="en-US" altLang="ja-JP" dirty="0"/>
              <a:t>2</a:t>
            </a:r>
            <a:r>
              <a:rPr kumimoji="1" lang="ja-JP" altLang="en-US" dirty="0"/>
              <a:t>地点の主観視点情報が提示される場合には</a:t>
            </a:r>
            <a:r>
              <a:rPr kumimoji="1" lang="en-US" altLang="ja-JP" dirty="0"/>
              <a:t>2</a:t>
            </a:r>
            <a:r>
              <a:rPr kumimoji="1" lang="ja-JP" altLang="en-US" dirty="0"/>
              <a:t>つの認知空間が維持されると考えられます．</a:t>
            </a:r>
            <a:endParaRPr kumimoji="1" lang="en-US" altLang="ja-JP" dirty="0"/>
          </a:p>
          <a:p>
            <a:r>
              <a:rPr kumimoji="1" lang="ja-JP" altLang="en-US" dirty="0"/>
              <a:t>さらにこの際，オペレータの身体認識が遠隔地のテレプレゼンスロボットに対して行われていれば没入の水準が高く，遠隔地作業への適合性が良いことが期待できます．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そこで，遠隔の</a:t>
            </a:r>
            <a:r>
              <a:rPr kumimoji="1" lang="en-US" altLang="ja-JP" dirty="0"/>
              <a:t>2</a:t>
            </a:r>
            <a:r>
              <a:rPr kumimoji="1" lang="ja-JP" altLang="en-US" dirty="0"/>
              <a:t>空間を知覚しているとき，しんたい感覚が</a:t>
            </a:r>
            <a:r>
              <a:rPr kumimoji="1" lang="en-US" altLang="ja-JP" dirty="0"/>
              <a:t>2</a:t>
            </a:r>
            <a:r>
              <a:rPr kumimoji="1" lang="ja-JP" altLang="en-US" dirty="0"/>
              <a:t>空間の中に定位される特性を調査しました．</a:t>
            </a:r>
            <a:endParaRPr kumimoji="1" lang="en-US" altLang="ja-JP" dirty="0"/>
          </a:p>
          <a:p>
            <a:r>
              <a:rPr kumimoji="1" lang="ja-JP" altLang="en-US" dirty="0"/>
              <a:t>ここでは左下の図と右下の図の</a:t>
            </a:r>
            <a:r>
              <a:rPr kumimoji="1" lang="en-US" altLang="ja-JP" dirty="0"/>
              <a:t>2</a:t>
            </a:r>
            <a:r>
              <a:rPr kumimoji="1" lang="ja-JP" altLang="en-US" dirty="0"/>
              <a:t>種類の認知形式を仮定しました．</a:t>
            </a:r>
            <a:endParaRPr kumimoji="1" lang="en-US" altLang="ja-JP" dirty="0"/>
          </a:p>
          <a:p>
            <a:r>
              <a:rPr kumimoji="1" lang="en-US" altLang="ja-JP" dirty="0"/>
              <a:t>2</a:t>
            </a:r>
            <a:r>
              <a:rPr kumimoji="1" lang="ja-JP" altLang="en-US" dirty="0"/>
              <a:t>つの遠隔空間</a:t>
            </a:r>
            <a:r>
              <a:rPr kumimoji="1" lang="en-US" altLang="ja-JP" dirty="0"/>
              <a:t>{</a:t>
            </a:r>
            <a:r>
              <a:rPr kumimoji="1" lang="ja-JP" altLang="en-US" dirty="0"/>
              <a:t>アルファ</a:t>
            </a:r>
            <a:r>
              <a:rPr kumimoji="1" lang="en-US" altLang="ja-JP" dirty="0"/>
              <a:t>, </a:t>
            </a:r>
            <a:r>
              <a:rPr kumimoji="1" lang="ja-JP" altLang="en-US" dirty="0"/>
              <a:t>ベータ</a:t>
            </a:r>
            <a:r>
              <a:rPr kumimoji="1" lang="en-US" altLang="ja-JP" dirty="0"/>
              <a:t>}</a:t>
            </a:r>
            <a:r>
              <a:rPr kumimoji="1" lang="ja-JP" altLang="en-US" dirty="0"/>
              <a:t>にロボットアバタがあり，そこにヘッドマウントディスプレイによる全周視野としんたいフィードバックを受けて没入するときの認知形式として次の</a:t>
            </a:r>
            <a:r>
              <a:rPr kumimoji="1" lang="en-US" altLang="ja-JP" dirty="0"/>
              <a:t>2</a:t>
            </a:r>
            <a:r>
              <a:rPr kumimoji="1" lang="ja-JP" altLang="en-US" dirty="0"/>
              <a:t>つを仮説し実験参加者に評価させました．</a:t>
            </a:r>
            <a:endParaRPr kumimoji="1" lang="en-US" altLang="ja-JP" dirty="0"/>
          </a:p>
          <a:p>
            <a:r>
              <a:rPr kumimoji="1" lang="ja-JP" altLang="en-US" dirty="0"/>
              <a:t>左下の図の形式は自分または分身のしんたいが</a:t>
            </a:r>
            <a:r>
              <a:rPr kumimoji="1" lang="en-US" altLang="ja-JP" dirty="0"/>
              <a:t>2</a:t>
            </a:r>
            <a:r>
              <a:rPr kumimoji="1" lang="ja-JP" altLang="en-US" dirty="0"/>
              <a:t>つの空間に存在すると感じる場合です．</a:t>
            </a:r>
            <a:endParaRPr kumimoji="1" lang="en-US" altLang="ja-JP" dirty="0"/>
          </a:p>
          <a:p>
            <a:r>
              <a:rPr kumimoji="1" lang="ja-JP" altLang="en-US" dirty="0"/>
              <a:t>右下の図の形式は</a:t>
            </a:r>
            <a:r>
              <a:rPr kumimoji="1" lang="en-US" altLang="ja-JP" dirty="0"/>
              <a:t>2</a:t>
            </a:r>
            <a:r>
              <a:rPr kumimoji="1" lang="ja-JP" altLang="en-US" dirty="0"/>
              <a:t>つの空間が融合した空間に自分または分身のしんたいが存在すると感じる場合です．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6</a:t>
            </a:fld>
            <a:endParaRPr kumimoji="1" lang="ja-JP" altLang="en-US"/>
          </a:p>
        </p:txBody>
      </p:sp>
    </p:spTree>
    <p:extLst>
      <p:ext uri="{BB962C8B-B14F-4D97-AF65-F5344CB8AC3E}">
        <p14:creationId xmlns:p14="http://schemas.microsoft.com/office/powerpoint/2010/main" val="152815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装置について説明します．</a:t>
            </a:r>
            <a:endParaRPr kumimoji="1" lang="en-US" altLang="ja-JP" dirty="0"/>
          </a:p>
          <a:p>
            <a:r>
              <a:rPr kumimoji="1" lang="ja-JP" altLang="en-US" dirty="0"/>
              <a:t>操作者がエイチエムディーで視聴覚情報を得ながらコントローラにて遠隔のロボットを操作し，歩行感覚ディスプレイで進行運動を体感する構成です．</a:t>
            </a:r>
            <a:endParaRPr kumimoji="1" lang="en-US" altLang="ja-JP" dirty="0"/>
          </a:p>
          <a:p>
            <a:r>
              <a:rPr kumimoji="1" lang="ja-JP" altLang="en-US" dirty="0"/>
              <a:t>ロボットは四足歩行型と車輪型の</a:t>
            </a:r>
            <a:r>
              <a:rPr kumimoji="1" lang="en-US" altLang="ja-JP" dirty="0"/>
              <a:t>2</a:t>
            </a:r>
            <a:r>
              <a:rPr kumimoji="1" lang="ja-JP" altLang="en-US" dirty="0"/>
              <a:t>台です．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映像は</a:t>
            </a:r>
            <a:r>
              <a:rPr kumimoji="1" lang="en-US" altLang="ja-JP" dirty="0"/>
              <a:t>4K</a:t>
            </a:r>
            <a:r>
              <a:rPr kumimoji="1" lang="ja-JP" altLang="en-US" dirty="0"/>
              <a:t>の</a:t>
            </a:r>
            <a:r>
              <a:rPr kumimoji="1" lang="en-US" altLang="ja-JP" dirty="0"/>
              <a:t>360</a:t>
            </a:r>
            <a:r>
              <a:rPr kumimoji="1" lang="ja-JP" altLang="en-US" dirty="0"/>
              <a:t>度カメラで取得します．</a:t>
            </a:r>
            <a:endParaRPr kumimoji="1" lang="en-US" altLang="ja-JP" dirty="0"/>
          </a:p>
          <a:p>
            <a:r>
              <a:rPr kumimoji="1" lang="ja-JP" altLang="en-US" dirty="0"/>
              <a:t>写真のようにロボットの高さが異なるため，カメラの取り付け位置が</a:t>
            </a:r>
            <a:r>
              <a:rPr kumimoji="1" lang="en-US" altLang="ja-JP" dirty="0"/>
              <a:t>2</a:t>
            </a:r>
            <a:r>
              <a:rPr kumimoji="1" lang="ja-JP" altLang="en-US" dirty="0"/>
              <a:t>台で異なっています．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7</a:t>
            </a:fld>
            <a:endParaRPr kumimoji="1" lang="ja-JP" altLang="en-US"/>
          </a:p>
        </p:txBody>
      </p:sp>
    </p:spTree>
    <p:extLst>
      <p:ext uri="{BB962C8B-B14F-4D97-AF65-F5344CB8AC3E}">
        <p14:creationId xmlns:p14="http://schemas.microsoft.com/office/powerpoint/2010/main" val="331205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遠隔ロボットが移動している間は，モーションディスプレイと足運動モジュールで歩行感覚を提示しました．</a:t>
            </a:r>
            <a:endParaRPr kumimoji="1" lang="en-US" altLang="ja-JP" dirty="0"/>
          </a:p>
          <a:p>
            <a:r>
              <a:rPr kumimoji="1" lang="ja-JP" altLang="en-US" dirty="0"/>
              <a:t>モーションシートは，リフト，ピッチ，ロールの</a:t>
            </a:r>
            <a:r>
              <a:rPr kumimoji="1" lang="en-US" altLang="ja-JP" dirty="0"/>
              <a:t>3</a:t>
            </a:r>
            <a:r>
              <a:rPr kumimoji="1" lang="ja-JP" altLang="en-US" dirty="0"/>
              <a:t>自由度の運動で歩行時の前庭感覚を，各足モジュールはペダルの回転と前後スライドの</a:t>
            </a:r>
            <a:r>
              <a:rPr kumimoji="1" lang="en-US" altLang="ja-JP" dirty="0"/>
              <a:t>2</a:t>
            </a:r>
            <a:r>
              <a:rPr kumimoji="1" lang="ja-JP" altLang="en-US" dirty="0"/>
              <a:t>自由度で脚の運動感覚を提示しました．</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8</a:t>
            </a:fld>
            <a:endParaRPr kumimoji="1" lang="ja-JP" altLang="en-US"/>
          </a:p>
        </p:txBody>
      </p:sp>
    </p:spTree>
    <p:extLst>
      <p:ext uri="{BB962C8B-B14F-4D97-AF65-F5344CB8AC3E}">
        <p14:creationId xmlns:p14="http://schemas.microsoft.com/office/powerpoint/2010/main" val="389127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箇所への没入型テレプレゼンス感覚を提示した際に，ロボット操作者である参加者が</a:t>
            </a:r>
            <a:r>
              <a:rPr kumimoji="1" lang="en-US" altLang="ja-JP" dirty="0"/>
              <a:t>2</a:t>
            </a:r>
            <a:r>
              <a:rPr kumimoji="1" lang="ja-JP" altLang="en-US" dirty="0"/>
              <a:t>つの空間に存在すると感じるか，融合した空間に存在すると感じるか，について予備的な評価を行いました．</a:t>
            </a:r>
            <a:endParaRPr kumimoji="1" lang="en-US" altLang="ja-JP" dirty="0"/>
          </a:p>
          <a:p>
            <a:r>
              <a:rPr kumimoji="1" lang="ja-JP" altLang="en-US" dirty="0"/>
              <a:t>参加者は</a:t>
            </a:r>
            <a:r>
              <a:rPr kumimoji="1" lang="en-US" altLang="ja-JP" dirty="0"/>
              <a:t>21</a:t>
            </a:r>
            <a:r>
              <a:rPr kumimoji="1" lang="ja-JP" altLang="en-US" dirty="0"/>
              <a:t>から</a:t>
            </a:r>
            <a:r>
              <a:rPr kumimoji="1" lang="en-US" altLang="ja-JP" dirty="0"/>
              <a:t>25</a:t>
            </a:r>
            <a:r>
              <a:rPr kumimoji="1" lang="ja-JP" altLang="en-US" dirty="0"/>
              <a:t>歳で平均年齢</a:t>
            </a:r>
            <a:r>
              <a:rPr kumimoji="1" lang="en-US" altLang="ja-JP" dirty="0"/>
              <a:t>22.4</a:t>
            </a:r>
            <a:r>
              <a:rPr kumimoji="1" lang="ja-JP" altLang="en-US" dirty="0"/>
              <a:t>歳の</a:t>
            </a:r>
            <a:r>
              <a:rPr kumimoji="1" lang="en-US" altLang="ja-JP" dirty="0"/>
              <a:t>15</a:t>
            </a:r>
            <a:r>
              <a:rPr kumimoji="1" lang="ja-JP" altLang="en-US" dirty="0"/>
              <a:t>名です．</a:t>
            </a:r>
            <a:endParaRPr kumimoji="1" lang="en-US" altLang="ja-JP" dirty="0"/>
          </a:p>
          <a:p>
            <a:r>
              <a:rPr kumimoji="1" lang="ja-JP" altLang="en-US" dirty="0"/>
              <a:t>各ロボットは約</a:t>
            </a:r>
            <a:r>
              <a:rPr kumimoji="1" lang="en-US" altLang="ja-JP" dirty="0"/>
              <a:t>9</a:t>
            </a:r>
            <a:r>
              <a:rPr kumimoji="1" lang="ja-JP" altLang="en-US" dirty="0"/>
              <a:t>平方メートルの異なるスペースに設置され，移動速度はどちらも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提示条件は次の</a:t>
            </a:r>
            <a:r>
              <a:rPr kumimoji="1" lang="en-US" altLang="ja-JP" dirty="0"/>
              <a:t>A</a:t>
            </a:r>
            <a:r>
              <a:rPr kumimoji="1" lang="ja-JP" altLang="en-US" dirty="0"/>
              <a:t>から</a:t>
            </a:r>
            <a:r>
              <a:rPr kumimoji="1" lang="en-US" altLang="ja-JP" dirty="0"/>
              <a:t>C</a:t>
            </a:r>
            <a:r>
              <a:rPr kumimoji="1" lang="ja-JP" altLang="en-US" dirty="0"/>
              <a:t>の</a:t>
            </a:r>
            <a:r>
              <a:rPr kumimoji="1" lang="en-US" altLang="ja-JP" dirty="0"/>
              <a:t>3</a:t>
            </a:r>
            <a:r>
              <a:rPr kumimoji="1" lang="ja-JP" altLang="en-US" dirty="0"/>
              <a:t>条件であり，参加者には各条件で</a:t>
            </a:r>
            <a:r>
              <a:rPr kumimoji="1" lang="en-US" altLang="ja-JP" dirty="0"/>
              <a:t>3</a:t>
            </a:r>
            <a:r>
              <a:rPr kumimoji="1" lang="ja-JP" altLang="en-US" dirty="0"/>
              <a:t>分間ロボットの移動を継続するよう指示しました．</a:t>
            </a:r>
            <a:endParaRPr kumimoji="1" lang="en-US" altLang="ja-JP" dirty="0"/>
          </a:p>
          <a:p>
            <a:r>
              <a:rPr kumimoji="1" lang="ja-JP" altLang="en-US" dirty="0"/>
              <a:t>ただしいずれの条件においても選択後に操作できるロボットは</a:t>
            </a:r>
            <a:r>
              <a:rPr kumimoji="1" lang="en-US" altLang="ja-JP" dirty="0"/>
              <a:t>1</a:t>
            </a:r>
            <a:r>
              <a:rPr kumimoji="1" lang="ja-JP" altLang="en-US" dirty="0"/>
              <a:t>台です．</a:t>
            </a:r>
            <a:endParaRPr kumimoji="1" lang="en-US" altLang="ja-JP" dirty="0"/>
          </a:p>
          <a:p>
            <a:r>
              <a:rPr kumimoji="1" lang="ja-JP" altLang="en-US" dirty="0"/>
              <a:t>左の提示条件</a:t>
            </a:r>
            <a:r>
              <a:rPr kumimoji="1" lang="en-US" altLang="ja-JP" dirty="0"/>
              <a:t>A</a:t>
            </a:r>
            <a:r>
              <a:rPr kumimoji="1" lang="ja-JP" altLang="en-US" dirty="0"/>
              <a:t>は手動切替映像です．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度映像です．ロボットの選択は任意の時点でコントローラで行います．</a:t>
            </a:r>
            <a:endParaRPr kumimoji="1" lang="en-US" altLang="ja-JP" dirty="0"/>
          </a:p>
          <a:p>
            <a:r>
              <a:rPr kumimoji="1" lang="ja-JP" altLang="en-US" dirty="0"/>
              <a:t>真ん中の提示条件</a:t>
            </a:r>
            <a:r>
              <a:rPr kumimoji="1" lang="en-US" altLang="ja-JP" dirty="0"/>
              <a:t>B</a:t>
            </a:r>
            <a:r>
              <a:rPr kumimoji="1" lang="ja-JP" altLang="en-US" dirty="0"/>
              <a:t>は重点重畳映像です．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度映像を透明度</a:t>
            </a:r>
            <a:r>
              <a:rPr kumimoji="1" lang="en-US" altLang="ja-JP" dirty="0"/>
              <a:t>30%</a:t>
            </a:r>
            <a:r>
              <a:rPr kumimoji="1" lang="ja-JP" altLang="en-US" dirty="0"/>
              <a:t>とし，他方のロボットの</a:t>
            </a:r>
            <a:r>
              <a:rPr kumimoji="1" lang="en-US" altLang="ja-JP" dirty="0"/>
              <a:t>360</a:t>
            </a:r>
            <a:r>
              <a:rPr kumimoji="1" lang="ja-JP" altLang="en-US" dirty="0"/>
              <a:t>度映像を透明度</a:t>
            </a:r>
            <a:r>
              <a:rPr kumimoji="1" lang="en-US" altLang="ja-JP" dirty="0"/>
              <a:t>70%</a:t>
            </a:r>
            <a:r>
              <a:rPr kumimoji="1" lang="ja-JP" altLang="en-US" dirty="0"/>
              <a:t>として重畳した映像です．</a:t>
            </a:r>
            <a:endParaRPr kumimoji="1" lang="en-US" altLang="ja-JP" dirty="0"/>
          </a:p>
          <a:p>
            <a:r>
              <a:rPr kumimoji="1" lang="ja-JP" altLang="en-US" dirty="0"/>
              <a:t>ロボットの選択方法は条件</a:t>
            </a:r>
            <a:r>
              <a:rPr kumimoji="1" lang="en-US" altLang="ja-JP" dirty="0"/>
              <a:t>A</a:t>
            </a:r>
            <a:r>
              <a:rPr kumimoji="1" lang="ja-JP" altLang="en-US" dirty="0"/>
              <a:t>と同じく任意の時点でコントローラで行います．</a:t>
            </a:r>
            <a:endParaRPr kumimoji="1" lang="en-US" altLang="ja-JP" dirty="0"/>
          </a:p>
          <a:p>
            <a:r>
              <a:rPr kumimoji="1" lang="ja-JP" altLang="en-US" dirty="0"/>
              <a:t>右の提示条件</a:t>
            </a:r>
            <a:r>
              <a:rPr kumimoji="1" lang="en-US" altLang="ja-JP" dirty="0"/>
              <a:t>C</a:t>
            </a:r>
            <a:r>
              <a:rPr kumimoji="1" lang="ja-JP" altLang="en-US" dirty="0"/>
              <a:t>は自動切替映像です．</a:t>
            </a:r>
            <a:endParaRPr kumimoji="1" lang="en-US" altLang="ja-JP" dirty="0"/>
          </a:p>
          <a:p>
            <a:r>
              <a:rPr kumimoji="1" lang="ja-JP" altLang="en-US" dirty="0"/>
              <a:t>提示映像は</a:t>
            </a:r>
            <a:r>
              <a:rPr kumimoji="1" lang="en-US" altLang="ja-JP" dirty="0"/>
              <a:t>A</a:t>
            </a:r>
            <a:r>
              <a:rPr kumimoji="1" lang="ja-JP" altLang="en-US" dirty="0"/>
              <a:t>条件と同じく，選択されたロボットの</a:t>
            </a:r>
            <a:r>
              <a:rPr kumimoji="1" lang="en-US" altLang="ja-JP" dirty="0"/>
              <a:t>360</a:t>
            </a:r>
            <a:r>
              <a:rPr kumimoji="1" lang="ja-JP" altLang="en-US" dirty="0"/>
              <a:t>度映像が提示されます．</a:t>
            </a:r>
            <a:endParaRPr kumimoji="1" lang="en-US" altLang="ja-JP" dirty="0"/>
          </a:p>
          <a:p>
            <a:r>
              <a:rPr kumimoji="1" lang="ja-JP" altLang="en-US" dirty="0"/>
              <a:t>ロボットの切替手法は条件</a:t>
            </a:r>
            <a:r>
              <a:rPr kumimoji="1" lang="en-US" altLang="ja-JP" dirty="0"/>
              <a:t>AB</a:t>
            </a:r>
            <a:r>
              <a:rPr kumimoji="1" lang="ja-JP" altLang="en-US" dirty="0"/>
              <a:t>と異なり，</a:t>
            </a:r>
            <a:r>
              <a:rPr kumimoji="1" lang="en-US" altLang="ja-JP" dirty="0"/>
              <a:t>10</a:t>
            </a:r>
            <a:r>
              <a:rPr kumimoji="1" lang="ja-JP" altLang="en-US" dirty="0"/>
              <a:t>秒ごとに自動的に行われます．</a:t>
            </a:r>
            <a:endParaRPr kumimoji="1" lang="en-US" altLang="ja-JP" dirty="0"/>
          </a:p>
          <a:p>
            <a:r>
              <a:rPr kumimoji="1" lang="ja-JP" altLang="en-US" dirty="0"/>
              <a:t>なお，条件</a:t>
            </a:r>
            <a:r>
              <a:rPr kumimoji="1" lang="en-US" altLang="ja-JP" dirty="0"/>
              <a:t>A,B</a:t>
            </a:r>
            <a:r>
              <a:rPr kumimoji="1" lang="ja-JP" altLang="en-US" dirty="0"/>
              <a:t>については切り替えまでの操作時間を記録しました．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9</a:t>
            </a:fld>
            <a:endParaRPr kumimoji="1" lang="ja-JP" altLang="en-US"/>
          </a:p>
        </p:txBody>
      </p:sp>
    </p:spTree>
    <p:extLst>
      <p:ext uri="{BB962C8B-B14F-4D97-AF65-F5344CB8AC3E}">
        <p14:creationId xmlns:p14="http://schemas.microsoft.com/office/powerpoint/2010/main" val="5219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838201" y="240356"/>
            <a:ext cx="10587360" cy="846473"/>
          </a:xfrm>
        </p:spPr>
        <p:txBody>
          <a:bodyPr tIns="0" bIns="0" anchor="ctr">
            <a:noAutofit/>
          </a:bodyPr>
          <a:lstStyle>
            <a:lvl1pPr>
              <a:lnSpc>
                <a:spcPct val="100000"/>
              </a:lnSpc>
              <a:defRPr sz="3600" b="1"/>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838201" y="1207008"/>
            <a:ext cx="10587360" cy="5082955"/>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1" y="6479107"/>
            <a:ext cx="1490932"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2684253" y="6479107"/>
            <a:ext cx="6823495"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r>
              <a:rPr lang="ja-JP" altLang="en-US"/>
              <a:t>　</a:t>
            </a:r>
            <a:r>
              <a:rPr lang="en-US" altLang="ja-JP"/>
              <a:t>(14) </a:t>
            </a:r>
            <a:r>
              <a:rPr lang="ja-JP" altLang="en-US"/>
              <a:t>遠隔ロボットの多重身体性に関する研究</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10543824" y="6479107"/>
            <a:ext cx="1502434"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10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0.jpeg"/><Relationship Id="rId3" Type="http://schemas.microsoft.com/office/2007/relationships/media" Target="../media/media2.mkv"/><Relationship Id="rId7" Type="http://schemas.openxmlformats.org/officeDocument/2006/relationships/image" Target="../media/image49.jpe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52.png"/><Relationship Id="rId4" Type="http://schemas.openxmlformats.org/officeDocument/2006/relationships/video" Target="../media/media2.mkv"/><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slideLayout" Target="../slideLayouts/slideLayout2.xml"/><Relationship Id="rId7" Type="http://schemas.openxmlformats.org/officeDocument/2006/relationships/image" Target="../media/image49.jpeg"/><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1.xml"/><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2.xml"/><Relationship Id="rId9" Type="http://schemas.openxmlformats.org/officeDocument/2006/relationships/image" Target="../media/image5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sv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14.png"/><Relationship Id="rId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7.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9.png"/><Relationship Id="rId18"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32.svg"/><Relationship Id="rId7" Type="http://schemas.openxmlformats.org/officeDocument/2006/relationships/image" Target="../media/image200.png"/><Relationship Id="rId12" Type="http://schemas.openxmlformats.org/officeDocument/2006/relationships/image" Target="../media/image27.svg"/><Relationship Id="rId17" Type="http://schemas.openxmlformats.org/officeDocument/2006/relationships/image" Target="../media/image240.png"/><Relationship Id="rId2" Type="http://schemas.openxmlformats.org/officeDocument/2006/relationships/notesSlide" Target="../notesSlides/notesSlide6.xml"/><Relationship Id="rId16" Type="http://schemas.openxmlformats.org/officeDocument/2006/relationships/image" Target="../media/image230.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4.png"/><Relationship Id="rId5" Type="http://schemas.openxmlformats.org/officeDocument/2006/relationships/image" Target="../media/image180.png"/><Relationship Id="rId15" Type="http://schemas.openxmlformats.org/officeDocument/2006/relationships/image" Target="../media/image28.svg"/><Relationship Id="rId10" Type="http://schemas.openxmlformats.org/officeDocument/2006/relationships/image" Target="../media/image26.svg"/><Relationship Id="rId19" Type="http://schemas.openxmlformats.org/officeDocument/2006/relationships/image" Target="../media/image30.svg"/><Relationship Id="rId4" Type="http://schemas.openxmlformats.org/officeDocument/2006/relationships/image" Target="../media/image7.svg"/><Relationship Id="rId9" Type="http://schemas.openxmlformats.org/officeDocument/2006/relationships/image" Target="../media/image11.pn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8.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5.png"/><Relationship Id="rId4" Type="http://schemas.microsoft.com/office/2007/relationships/hdphoto" Target="../media/hdphoto3.wdp"/><Relationship Id="rId9"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8"/>
            <a:ext cx="11748655" cy="2231086"/>
          </a:xfrm>
        </p:spPr>
        <p:txBody>
          <a:bodyPr anchor="ctr">
            <a:noAutofit/>
          </a:bodyPr>
          <a:lstStyle/>
          <a:p>
            <a:pPr algn="ctr"/>
            <a:r>
              <a:rPr kumimoji="1" lang="ja-JP" altLang="en-US" sz="4400" b="1"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818617" y="2137897"/>
            <a:ext cx="8862718"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つの遠隔空間の体験が対象とされてきた．本研究では，</a:t>
            </a:r>
            <a:r>
              <a:rPr lang="en-US" altLang="ja-JP" sz="2000" b="1" dirty="0">
                <a:solidFill>
                  <a:schemeClr val="tx1"/>
                </a:solidFill>
              </a:rPr>
              <a:t>2</a:t>
            </a:r>
            <a:r>
              <a:rPr lang="ja-JP" altLang="en-US" sz="2000" b="1" dirty="0">
                <a:solidFill>
                  <a:schemeClr val="tx1"/>
                </a:solidFill>
              </a:rPr>
              <a:t>台のテレプレゼンスロボット</a:t>
            </a:r>
            <a:r>
              <a:rPr lang="ja-JP" altLang="en-US" sz="2000" dirty="0">
                <a:solidFill>
                  <a:schemeClr val="tx1"/>
                </a:solidFill>
              </a:rPr>
              <a:t>を用いて，</a:t>
            </a:r>
            <a:r>
              <a:rPr lang="en-US" altLang="ja-JP" sz="2000" b="1" dirty="0">
                <a:solidFill>
                  <a:schemeClr val="tx1"/>
                </a:solidFill>
              </a:rPr>
              <a:t>2</a:t>
            </a:r>
            <a:r>
              <a:rPr lang="ja-JP" altLang="en-US" sz="2000" b="1" dirty="0">
                <a:solidFill>
                  <a:schemeClr val="tx1"/>
                </a:solidFill>
              </a:rPr>
              <a:t>箇所の空間を体験</a:t>
            </a:r>
            <a:r>
              <a:rPr lang="ja-JP" altLang="en-US" sz="2000" dirty="0">
                <a:solidFill>
                  <a:schemeClr val="tx1"/>
                </a:solidFill>
              </a:rPr>
              <a:t>できるシステムを構築し，</a:t>
            </a:r>
            <a:r>
              <a:rPr lang="ja-JP" altLang="en-US" sz="2000" b="1" dirty="0">
                <a:solidFill>
                  <a:schemeClr val="tx1"/>
                </a:solidFill>
              </a:rPr>
              <a:t>身体が多重化される感覚</a:t>
            </a:r>
            <a:r>
              <a:rPr lang="ja-JP" altLang="en-US" sz="2000" dirty="0">
                <a:solidFill>
                  <a:schemeClr val="tx1"/>
                </a:solidFill>
              </a:rPr>
              <a:t>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評価実験から各空間を選択して没入した場合は，</a:t>
            </a:r>
            <a:r>
              <a:rPr kumimoji="1" lang="ja-JP" altLang="en-US" sz="2000" b="1" dirty="0">
                <a:solidFill>
                  <a:schemeClr val="tx1"/>
                </a:solidFill>
              </a:rPr>
              <a:t>空間が身体の位置を決めて分身の感覚</a:t>
            </a:r>
            <a:r>
              <a:rPr kumimoji="1" lang="ja-JP" altLang="en-US" sz="2000" dirty="0">
                <a:solidFill>
                  <a:schemeClr val="tx1"/>
                </a:solidFill>
              </a:rPr>
              <a:t>が強くなり，</a:t>
            </a:r>
            <a:r>
              <a:rPr kumimoji="1" lang="en-US" altLang="ja-JP" sz="2000" dirty="0">
                <a:solidFill>
                  <a:schemeClr val="tx1"/>
                </a:solidFill>
              </a:rPr>
              <a:t>2</a:t>
            </a:r>
            <a:r>
              <a:rPr kumimoji="1" lang="ja-JP" altLang="en-US" sz="2000" dirty="0">
                <a:solidFill>
                  <a:schemeClr val="tx1"/>
                </a:solidFill>
              </a:rPr>
              <a:t>空間を重畳提示した場合は，身体の位置に</a:t>
            </a:r>
            <a:r>
              <a:rPr kumimoji="1" lang="en-US" altLang="ja-JP" sz="2000" dirty="0">
                <a:solidFill>
                  <a:schemeClr val="tx1"/>
                </a:solidFill>
              </a:rPr>
              <a:t>2</a:t>
            </a:r>
            <a:r>
              <a:rPr kumimoji="1" lang="ja-JP" altLang="en-US" sz="2000" dirty="0">
                <a:solidFill>
                  <a:schemeClr val="tx1"/>
                </a:solidFill>
              </a:rPr>
              <a:t>箇所の</a:t>
            </a:r>
            <a:r>
              <a:rPr kumimoji="1" lang="ja-JP" altLang="en-US" sz="2000" b="1" dirty="0">
                <a:solidFill>
                  <a:schemeClr val="tx1"/>
                </a:solidFill>
              </a:rPr>
              <a:t>遠隔空間が</a:t>
            </a:r>
            <a:r>
              <a:rPr lang="ja-JP" altLang="en-US" sz="2000" b="1" dirty="0">
                <a:solidFill>
                  <a:schemeClr val="tx1"/>
                </a:solidFill>
              </a:rPr>
              <a:t>融合</a:t>
            </a:r>
            <a:r>
              <a:rPr lang="ja-JP" altLang="en-US" sz="2000" dirty="0">
                <a:solidFill>
                  <a:schemeClr val="tx1"/>
                </a:solidFill>
              </a:rPr>
              <a:t>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a:t>2024/03/15</a:t>
            </a:r>
            <a:endParaRPr kumimoji="1" lang="ja-JP" altLang="en-US"/>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949748" y="2161359"/>
            <a:ext cx="983385" cy="400110"/>
          </a:xfrm>
          <a:prstGeom prst="rect">
            <a:avLst/>
          </a:prstGeom>
          <a:noFill/>
        </p:spPr>
        <p:txBody>
          <a:bodyPr wrap="square">
            <a:spAutoFit/>
          </a:bodyPr>
          <a:lstStyle/>
          <a:p>
            <a:r>
              <a:rPr kumimoji="1" lang="ja-JP" altLang="en-US" sz="2000" b="1" dirty="0">
                <a:solidFill>
                  <a:schemeClr val="tx1"/>
                </a:solidFill>
              </a:rPr>
              <a:t>概要</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b="1"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740381" y="4330975"/>
            <a:ext cx="10861704" cy="400110"/>
          </a:xfrm>
          <a:prstGeom prst="rect">
            <a:avLst/>
          </a:prstGeom>
          <a:noFill/>
        </p:spPr>
        <p:txBody>
          <a:bodyPr wrap="square">
            <a:spAutoFit/>
          </a:bodyPr>
          <a:lstStyle/>
          <a:p>
            <a:r>
              <a:rPr lang="ja-JP" altLang="en-US" sz="2000" b="1" dirty="0"/>
              <a:t>キーワード  </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p:txBody>
          <a:bodyPr/>
          <a:lstStyle/>
          <a:p>
            <a:r>
              <a:rPr kumimoji="1" lang="ja-JP" altLang="en-US" dirty="0"/>
              <a:t>条件</a:t>
            </a:r>
            <a:r>
              <a:rPr kumimoji="1" lang="en-US" altLang="ja-JP" dirty="0"/>
              <a:t>A,C</a:t>
            </a:r>
            <a:r>
              <a:rPr kumimoji="1" lang="ja-JP" altLang="en-US" dirty="0"/>
              <a:t>（時間多重・切替）での提示映像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2284" t="-4" r="489" b="4"/>
          <a:stretch/>
        </p:blipFill>
        <p:spPr>
          <a:xfrm>
            <a:off x="2726894" y="1063764"/>
            <a:ext cx="3261705" cy="1800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33" t="4349" r="631" b="446"/>
          <a:stretch/>
        </p:blipFill>
        <p:spPr>
          <a:xfrm>
            <a:off x="8478018" y="1086829"/>
            <a:ext cx="3345505" cy="1800000"/>
          </a:xfrm>
          <a:prstGeom prst="rect">
            <a:avLst/>
          </a:prstGeom>
        </p:spPr>
      </p:pic>
      <p:pic>
        <p:nvPicPr>
          <p:cNvPr id="3" name="2024-03-07 18-10-03">
            <a:hlinkClick r:id="" action="ppaction://media"/>
            <a:extLst>
              <a:ext uri="{FF2B5EF4-FFF2-40B4-BE49-F238E27FC236}">
                <a16:creationId xmlns:a16="http://schemas.microsoft.com/office/drawing/2014/main" id="{249EA62A-BFC8-316A-EF4A-076ED0FDE4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88470" y="3051436"/>
            <a:ext cx="5760000" cy="3239999"/>
          </a:xfrm>
          <a:prstGeom prst="rect">
            <a:avLst/>
          </a:prstGeom>
        </p:spPr>
      </p:pic>
      <p:pic>
        <p:nvPicPr>
          <p:cNvPr id="19" name="2024-03-07 18-09-09">
            <a:hlinkClick r:id="" action="ppaction://media"/>
            <a:extLst>
              <a:ext uri="{FF2B5EF4-FFF2-40B4-BE49-F238E27FC236}">
                <a16:creationId xmlns:a16="http://schemas.microsoft.com/office/drawing/2014/main" id="{4DC52FFF-570A-EDD9-E469-DE8D9055F03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43532" y="3051436"/>
            <a:ext cx="5760000" cy="3240000"/>
          </a:xfrm>
          <a:prstGeom prst="rect">
            <a:avLst/>
          </a:prstGeom>
        </p:spPr>
      </p:pic>
      <p:sp>
        <p:nvSpPr>
          <p:cNvPr id="7" name="テキスト ボックス 6">
            <a:extLst>
              <a:ext uri="{FF2B5EF4-FFF2-40B4-BE49-F238E27FC236}">
                <a16:creationId xmlns:a16="http://schemas.microsoft.com/office/drawing/2014/main" id="{801092DE-7AF8-AD9B-B41D-9509FC1F29AE}"/>
              </a:ext>
            </a:extLst>
          </p:cNvPr>
          <p:cNvSpPr txBox="1"/>
          <p:nvPr/>
        </p:nvSpPr>
        <p:spPr>
          <a:xfrm>
            <a:off x="368477" y="1903011"/>
            <a:ext cx="2785431" cy="400110"/>
          </a:xfrm>
          <a:prstGeom prst="rect">
            <a:avLst/>
          </a:prstGeom>
          <a:noFill/>
        </p:spPr>
        <p:txBody>
          <a:bodyPr wrap="square">
            <a:spAutoFit/>
          </a:bodyPr>
          <a:lstStyle/>
          <a:p>
            <a:r>
              <a:rPr lang="ja-JP" altLang="en-US" sz="2000" b="1" dirty="0"/>
              <a:t>四足歩行型ロボット </a:t>
            </a:r>
          </a:p>
        </p:txBody>
      </p:sp>
      <p:sp>
        <p:nvSpPr>
          <p:cNvPr id="8" name="テキスト ボックス 7">
            <a:extLst>
              <a:ext uri="{FF2B5EF4-FFF2-40B4-BE49-F238E27FC236}">
                <a16:creationId xmlns:a16="http://schemas.microsoft.com/office/drawing/2014/main" id="{0BDAC6DD-7593-58F9-EC66-6683316FCA5C}"/>
              </a:ext>
            </a:extLst>
          </p:cNvPr>
          <p:cNvSpPr txBox="1"/>
          <p:nvPr/>
        </p:nvSpPr>
        <p:spPr>
          <a:xfrm>
            <a:off x="6537305" y="1907346"/>
            <a:ext cx="2125202" cy="400110"/>
          </a:xfrm>
          <a:prstGeom prst="rect">
            <a:avLst/>
          </a:prstGeom>
          <a:noFill/>
        </p:spPr>
        <p:txBody>
          <a:bodyPr wrap="square">
            <a:spAutoFit/>
          </a:bodyPr>
          <a:lstStyle/>
          <a:p>
            <a:r>
              <a:rPr lang="ja-JP" altLang="en-US" sz="2000" b="1" dirty="0"/>
              <a:t>車輪型ロボット</a:t>
            </a:r>
          </a:p>
        </p:txBody>
      </p:sp>
    </p:spTree>
    <p:extLst>
      <p:ext uri="{BB962C8B-B14F-4D97-AF65-F5344CB8AC3E}">
        <p14:creationId xmlns:p14="http://schemas.microsoft.com/office/powerpoint/2010/main" val="4256366764"/>
      </p:ext>
    </p:extLst>
  </p:cSld>
  <p:clrMapOvr>
    <a:masterClrMapping/>
  </p:clrMapOvr>
  <mc:AlternateContent xmlns:mc="http://schemas.openxmlformats.org/markup-compatibility/2006" xmlns:p14="http://schemas.microsoft.com/office/powerpoint/2010/main">
    <mc:Choice Requires="p14">
      <p:transition p14:dur="10" advTm="38139"/>
    </mc:Choice>
    <mc:Fallback xmlns="">
      <p:transition advTm="3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66" fill="hold"/>
                                        <p:tgtEl>
                                          <p:spTgt spid="3"/>
                                        </p:tgtEl>
                                      </p:cBhvr>
                                    </p:cmd>
                                  </p:childTnLst>
                                </p:cTn>
                              </p:par>
                              <p:par>
                                <p:cTn id="7" presetID="1" presetClass="mediacall" presetSubtype="0" fill="hold" nodeType="withEffect">
                                  <p:stCondLst>
                                    <p:cond delay="0"/>
                                  </p:stCondLst>
                                  <p:childTnLst>
                                    <p:cmd type="call" cmd="playFrom(0.0)">
                                      <p:cBhvr>
                                        <p:cTn id="8" dur="368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8182" mute="1">
                <p:cTn id="9" fill="hold" display="0">
                  <p:stCondLst>
                    <p:cond delay="indefinite"/>
                  </p:stCondLst>
                </p:cTn>
                <p:tgtEl>
                  <p:spTgt spid="3"/>
                </p:tgtEl>
              </p:cMediaNode>
            </p:video>
            <p:video>
              <p:cMediaNode vol="80000" mute="1">
                <p:cTn id="10"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11" objId="3"/>
        <p14:playEvt time="75" objId="19"/>
        <p14:stopEvt time="37052" objId="19"/>
        <p14:stopEvt time="37212"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a:xfrm>
            <a:off x="203860" y="0"/>
            <a:ext cx="11784281" cy="1003011"/>
          </a:xfrm>
        </p:spPr>
        <p:txBody>
          <a:bodyPr/>
          <a:lstStyle/>
          <a:p>
            <a:r>
              <a:rPr kumimoji="1" lang="ja-JP" altLang="en-US" dirty="0"/>
              <a:t>条件</a:t>
            </a:r>
            <a:r>
              <a:rPr kumimoji="1" lang="en-US" altLang="ja-JP" dirty="0"/>
              <a:t>B</a:t>
            </a:r>
            <a:r>
              <a:rPr kumimoji="1" lang="ja-JP" altLang="en-US" dirty="0"/>
              <a:t>（空間多重・重点重畳）での提示映像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pic>
        <p:nvPicPr>
          <p:cNvPr id="8" name="図 7" descr="床, 屋内, 座る, テーブル が含まれている画像&#10;&#10;自動的に生成された説明">
            <a:extLst>
              <a:ext uri="{FF2B5EF4-FFF2-40B4-BE49-F238E27FC236}">
                <a16:creationId xmlns:a16="http://schemas.microsoft.com/office/drawing/2014/main" id="{6C1F2A47-0BE4-64AF-0295-50248C915FC2}"/>
              </a:ext>
            </a:extLst>
          </p:cNvPr>
          <p:cNvPicPr>
            <a:picLocks noChangeAspect="1"/>
          </p:cNvPicPr>
          <p:nvPr/>
        </p:nvPicPr>
        <p:blipFill rotWithShape="1">
          <a:blip r:embed="rId5">
            <a:alphaModFix amt="70000"/>
            <a:extLst>
              <a:ext uri="{28A0092B-C50C-407E-A947-70E740481C1C}">
                <a14:useLocalDpi xmlns:a14="http://schemas.microsoft.com/office/drawing/2010/main" val="0"/>
              </a:ext>
            </a:extLst>
          </a:blip>
          <a:srcRect l="747" t="5162" r="1547" b="-180"/>
          <a:stretch/>
        </p:blipFill>
        <p:spPr>
          <a:xfrm>
            <a:off x="2348421" y="1486022"/>
            <a:ext cx="2033816" cy="1476000"/>
          </a:xfrm>
          <a:prstGeom prst="rect">
            <a:avLst/>
          </a:prstGeom>
        </p:spPr>
      </p:pic>
      <p:pic>
        <p:nvPicPr>
          <p:cNvPr id="9" name="図 8" descr="屋内, グリーン, 座る, テーブル が含まれている画像&#10;&#10;自動的に生成された説明">
            <a:extLst>
              <a:ext uri="{FF2B5EF4-FFF2-40B4-BE49-F238E27FC236}">
                <a16:creationId xmlns:a16="http://schemas.microsoft.com/office/drawing/2014/main" id="{6DB6E5A7-B920-74F7-A71E-FADBE58CFB84}"/>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2348421" y="3970023"/>
            <a:ext cx="2033812" cy="1476000"/>
          </a:xfrm>
          <a:prstGeom prst="rect">
            <a:avLst/>
          </a:prstGeom>
        </p:spPr>
      </p:pic>
      <p:sp>
        <p:nvSpPr>
          <p:cNvPr id="12" name="テキスト ボックス 11">
            <a:extLst>
              <a:ext uri="{FF2B5EF4-FFF2-40B4-BE49-F238E27FC236}">
                <a16:creationId xmlns:a16="http://schemas.microsoft.com/office/drawing/2014/main" id="{A9C12B94-31F2-7A81-4A0D-96AA7C7A04C0}"/>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13" name="テキスト ボックス 12">
            <a:extLst>
              <a:ext uri="{FF2B5EF4-FFF2-40B4-BE49-F238E27FC236}">
                <a16:creationId xmlns:a16="http://schemas.microsoft.com/office/drawing/2014/main" id="{316E25E4-65CA-FFC5-E0C1-79B62121CF2D}"/>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8474740B-10DC-572F-E281-CF5DD08A8CE6}"/>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18" name="楕円 17">
            <a:extLst>
              <a:ext uri="{FF2B5EF4-FFF2-40B4-BE49-F238E27FC236}">
                <a16:creationId xmlns:a16="http://schemas.microsoft.com/office/drawing/2014/main" id="{44D67BE4-8933-82BB-0E0A-ABA182B1A9D7}"/>
              </a:ext>
            </a:extLst>
          </p:cNvPr>
          <p:cNvSpPr/>
          <p:nvPr/>
        </p:nvSpPr>
        <p:spPr>
          <a:xfrm>
            <a:off x="685096" y="1757942"/>
            <a:ext cx="1016703" cy="1295844"/>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71F6552-B3DC-2870-C782-7826C4D0A44F}"/>
              </a:ext>
            </a:extLst>
          </p:cNvPr>
          <p:cNvCxnSpPr>
            <a:cxnSpLocks/>
            <a:stCxn id="8" idx="3"/>
            <a:endCxn id="3" idx="1"/>
          </p:cNvCxnSpPr>
          <p:nvPr/>
        </p:nvCxnSpPr>
        <p:spPr>
          <a:xfrm>
            <a:off x="4382237" y="2224022"/>
            <a:ext cx="774658" cy="1242001"/>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4CD142-EAAF-87D5-5F75-09282A69D36F}"/>
              </a:ext>
            </a:extLst>
          </p:cNvPr>
          <p:cNvCxnSpPr>
            <a:cxnSpLocks/>
            <a:stCxn id="9" idx="3"/>
            <a:endCxn id="3" idx="1"/>
          </p:cNvCxnSpPr>
          <p:nvPr/>
        </p:nvCxnSpPr>
        <p:spPr>
          <a:xfrm flipV="1">
            <a:off x="4382233" y="3466023"/>
            <a:ext cx="774662" cy="124200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81D024F-DB44-CA0E-31B0-D037D805E1FD}"/>
              </a:ext>
            </a:extLst>
          </p:cNvPr>
          <p:cNvSpPr txBox="1"/>
          <p:nvPr/>
        </p:nvSpPr>
        <p:spPr>
          <a:xfrm>
            <a:off x="838201" y="3053786"/>
            <a:ext cx="723900" cy="400110"/>
          </a:xfrm>
          <a:prstGeom prst="rect">
            <a:avLst/>
          </a:prstGeom>
          <a:noFill/>
        </p:spPr>
        <p:txBody>
          <a:bodyPr wrap="square" rtlCol="0">
            <a:spAutoFit/>
          </a:bodyPr>
          <a:lstStyle/>
          <a:p>
            <a:pPr algn="ctr"/>
            <a:r>
              <a:rPr lang="ja-JP" altLang="en-US" sz="2000" b="1" dirty="0">
                <a:solidFill>
                  <a:srgbClr val="FF0000"/>
                </a:solidFill>
              </a:rPr>
              <a:t>操作</a:t>
            </a:r>
            <a:endParaRPr kumimoji="1" lang="ja-JP" altLang="en-US" sz="2000" b="1" dirty="0">
              <a:solidFill>
                <a:srgbClr val="FF0000"/>
              </a:solidFill>
            </a:endParaRPr>
          </a:p>
        </p:txBody>
      </p:sp>
      <p:pic>
        <p:nvPicPr>
          <p:cNvPr id="3" name="2024-03-07 18-07-31">
            <a:hlinkClick r:id="" action="ppaction://media"/>
            <a:extLst>
              <a:ext uri="{FF2B5EF4-FFF2-40B4-BE49-F238E27FC236}">
                <a16:creationId xmlns:a16="http://schemas.microsoft.com/office/drawing/2014/main" id="{C8D86364-B6E9-63FE-1719-CE4C1C59CD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156895" y="1486023"/>
            <a:ext cx="7040000" cy="3960000"/>
          </a:xfrm>
          <a:prstGeom prst="rect">
            <a:avLst/>
          </a:prstGeom>
        </p:spPr>
      </p:pic>
      <p:sp>
        <p:nvSpPr>
          <p:cNvPr id="7" name="テキスト ボックス 6">
            <a:extLst>
              <a:ext uri="{FF2B5EF4-FFF2-40B4-BE49-F238E27FC236}">
                <a16:creationId xmlns:a16="http://schemas.microsoft.com/office/drawing/2014/main" id="{FBB4B895-0CA8-882A-709F-7D24F938BA63}"/>
              </a:ext>
            </a:extLst>
          </p:cNvPr>
          <p:cNvSpPr txBox="1"/>
          <p:nvPr/>
        </p:nvSpPr>
        <p:spPr>
          <a:xfrm>
            <a:off x="3886200" y="5922412"/>
            <a:ext cx="4351063" cy="523220"/>
          </a:xfrm>
          <a:prstGeom prst="rect">
            <a:avLst/>
          </a:prstGeom>
          <a:noFill/>
        </p:spPr>
        <p:txBody>
          <a:bodyPr wrap="square" rtlCol="0">
            <a:spAutoFit/>
          </a:bodyPr>
          <a:lstStyle/>
          <a:p>
            <a:r>
              <a:rPr kumimoji="1" lang="en-US" altLang="ja-JP" sz="2800" b="1" dirty="0"/>
              <a:t>4</a:t>
            </a:r>
            <a:r>
              <a:rPr kumimoji="1" lang="ja-JP" altLang="en-US" sz="2800" b="1" dirty="0"/>
              <a:t>足歩行型ロボット操作</a:t>
            </a:r>
          </a:p>
        </p:txBody>
      </p:sp>
      <p:sp>
        <p:nvSpPr>
          <p:cNvPr id="15" name="テキスト ボックス 14">
            <a:extLst>
              <a:ext uri="{FF2B5EF4-FFF2-40B4-BE49-F238E27FC236}">
                <a16:creationId xmlns:a16="http://schemas.microsoft.com/office/drawing/2014/main" id="{9EDCBC9C-7C8B-F0EB-BBE3-10DFFFB4A4E0}"/>
              </a:ext>
            </a:extLst>
          </p:cNvPr>
          <p:cNvSpPr txBox="1"/>
          <p:nvPr/>
        </p:nvSpPr>
        <p:spPr>
          <a:xfrm>
            <a:off x="713930" y="853311"/>
            <a:ext cx="4055634" cy="461665"/>
          </a:xfrm>
          <a:prstGeom prst="rect">
            <a:avLst/>
          </a:prstGeom>
          <a:noFill/>
        </p:spPr>
        <p:txBody>
          <a:bodyPr wrap="square" rtlCol="0">
            <a:spAutoFit/>
          </a:bodyPr>
          <a:lstStyle/>
          <a:p>
            <a:r>
              <a:rPr kumimoji="1" lang="en-US" altLang="ja-JP" sz="2400" dirty="0"/>
              <a:t>4</a:t>
            </a:r>
            <a:r>
              <a:rPr kumimoji="1" lang="ja-JP" altLang="en-US" sz="2400" dirty="0"/>
              <a:t>足歩行型ロボット操作</a:t>
            </a:r>
          </a:p>
        </p:txBody>
      </p:sp>
    </p:spTree>
    <p:extLst>
      <p:ext uri="{BB962C8B-B14F-4D97-AF65-F5344CB8AC3E}">
        <p14:creationId xmlns:p14="http://schemas.microsoft.com/office/powerpoint/2010/main" val="41845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8C4-530C-B58B-E62B-1FA224FC03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6049ACE-790A-1289-8ADA-5C93DF641306}"/>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p>
        </p:txBody>
      </p:sp>
      <p:sp>
        <p:nvSpPr>
          <p:cNvPr id="4" name="日付プレースホルダー 3">
            <a:extLst>
              <a:ext uri="{FF2B5EF4-FFF2-40B4-BE49-F238E27FC236}">
                <a16:creationId xmlns:a16="http://schemas.microsoft.com/office/drawing/2014/main" id="{189D31A5-4717-BDA6-EDA6-AB8BFC3B0A3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098272BD-6BA9-4097-0556-AB40C8ED714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6ED3E3E5-A9DF-AC84-BFB9-831341F14CFB}"/>
              </a:ext>
            </a:extLst>
          </p:cNvPr>
          <p:cNvSpPr>
            <a:spLocks noGrp="1"/>
          </p:cNvSpPr>
          <p:nvPr>
            <p:ph type="sldNum" sz="quarter" idx="12"/>
          </p:nvPr>
        </p:nvSpPr>
        <p:spPr/>
        <p:txBody>
          <a:bodyPr/>
          <a:lstStyle/>
          <a:p>
            <a:fld id="{28498C4A-281D-456F-B1B5-DFF3FFC7FCB3}" type="slidenum">
              <a:rPr kumimoji="1" lang="ja-JP" altLang="en-US" smtClean="0"/>
              <a:t>12</a:t>
            </a:fld>
            <a:endParaRPr kumimoji="1" lang="ja-JP" altLang="en-US"/>
          </a:p>
        </p:txBody>
      </p:sp>
      <p:sp>
        <p:nvSpPr>
          <p:cNvPr id="19" name="テキスト ボックス 18">
            <a:extLst>
              <a:ext uri="{FF2B5EF4-FFF2-40B4-BE49-F238E27FC236}">
                <a16:creationId xmlns:a16="http://schemas.microsoft.com/office/drawing/2014/main" id="{3E3E374E-EEDD-C69B-F06D-76C2FCA1CE67}"/>
              </a:ext>
            </a:extLst>
          </p:cNvPr>
          <p:cNvSpPr txBox="1"/>
          <p:nvPr/>
        </p:nvSpPr>
        <p:spPr>
          <a:xfrm>
            <a:off x="1062355" y="5489188"/>
            <a:ext cx="723900" cy="400110"/>
          </a:xfrm>
          <a:prstGeom prst="rect">
            <a:avLst/>
          </a:prstGeom>
          <a:noFill/>
        </p:spPr>
        <p:txBody>
          <a:bodyPr wrap="square" rtlCol="0">
            <a:spAutoFit/>
          </a:bodyPr>
          <a:lstStyle/>
          <a:p>
            <a:r>
              <a:rPr lang="ja-JP" altLang="en-US" sz="2000" b="1" dirty="0">
                <a:solidFill>
                  <a:srgbClr val="FF0000"/>
                </a:solidFill>
              </a:rPr>
              <a:t>操作</a:t>
            </a:r>
            <a:endParaRPr kumimoji="1" lang="ja-JP" altLang="en-US" sz="2000" b="1" dirty="0">
              <a:solidFill>
                <a:srgbClr val="FF0000"/>
              </a:solidFill>
            </a:endParaRPr>
          </a:p>
        </p:txBody>
      </p:sp>
      <p:cxnSp>
        <p:nvCxnSpPr>
          <p:cNvPr id="11" name="直線矢印コネクタ 10">
            <a:extLst>
              <a:ext uri="{FF2B5EF4-FFF2-40B4-BE49-F238E27FC236}">
                <a16:creationId xmlns:a16="http://schemas.microsoft.com/office/drawing/2014/main" id="{A48F2749-BE2F-69A7-136F-5BA8EFF9F83A}"/>
              </a:ext>
            </a:extLst>
          </p:cNvPr>
          <p:cNvCxnSpPr>
            <a:cxnSpLocks/>
            <a:stCxn id="15" idx="3"/>
            <a:endCxn id="7" idx="1"/>
          </p:cNvCxnSpPr>
          <p:nvPr/>
        </p:nvCxnSpPr>
        <p:spPr>
          <a:xfrm>
            <a:off x="4391656" y="2224022"/>
            <a:ext cx="760344" cy="120497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6C9852AD-92A1-486F-599B-43AB3F3B32DE}"/>
              </a:ext>
            </a:extLst>
          </p:cNvPr>
          <p:cNvCxnSpPr>
            <a:cxnSpLocks/>
            <a:stCxn id="20" idx="3"/>
            <a:endCxn id="7" idx="1"/>
          </p:cNvCxnSpPr>
          <p:nvPr/>
        </p:nvCxnSpPr>
        <p:spPr>
          <a:xfrm flipV="1">
            <a:off x="4391652" y="3429000"/>
            <a:ext cx="760348" cy="1279023"/>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図 14" descr="床, 屋内, 座る, テーブル が含まれている画像&#10;&#10;自動的に生成された説明">
            <a:extLst>
              <a:ext uri="{FF2B5EF4-FFF2-40B4-BE49-F238E27FC236}">
                <a16:creationId xmlns:a16="http://schemas.microsoft.com/office/drawing/2014/main" id="{F08A54B8-DE0E-DAD8-1C83-17DEEBC51072}"/>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l="747" t="5162" r="1547" b="-180"/>
          <a:stretch/>
        </p:blipFill>
        <p:spPr>
          <a:xfrm>
            <a:off x="2357840" y="1486022"/>
            <a:ext cx="2033816" cy="1476000"/>
          </a:xfrm>
          <a:prstGeom prst="rect">
            <a:avLst/>
          </a:prstGeom>
        </p:spPr>
      </p:pic>
      <p:pic>
        <p:nvPicPr>
          <p:cNvPr id="20" name="図 19" descr="屋内, グリーン, 座る, テーブル が含まれている画像&#10;&#10;自動的に生成された説明">
            <a:extLst>
              <a:ext uri="{FF2B5EF4-FFF2-40B4-BE49-F238E27FC236}">
                <a16:creationId xmlns:a16="http://schemas.microsoft.com/office/drawing/2014/main" id="{D4D974F0-7516-E432-CE76-740768567C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357840" y="3970023"/>
            <a:ext cx="2033812" cy="1476000"/>
          </a:xfrm>
          <a:prstGeom prst="rect">
            <a:avLst/>
          </a:prstGeom>
        </p:spPr>
      </p:pic>
      <p:pic>
        <p:nvPicPr>
          <p:cNvPr id="7" name="2024-03-07 18-06-17">
            <a:hlinkClick r:id="" action="ppaction://media"/>
            <a:extLst>
              <a:ext uri="{FF2B5EF4-FFF2-40B4-BE49-F238E27FC236}">
                <a16:creationId xmlns:a16="http://schemas.microsoft.com/office/drawing/2014/main" id="{08346341-1BE1-B3B0-6998-72D808DA161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2000" y="1449000"/>
            <a:ext cx="7040000" cy="3960000"/>
          </a:xfrm>
          <a:prstGeom prst="rect">
            <a:avLst/>
          </a:prstGeom>
        </p:spPr>
      </p:pic>
      <p:pic>
        <p:nvPicPr>
          <p:cNvPr id="8" name="図 7" descr="屋内, 部屋, 建物, テーブル が含まれている画像&#10;&#10;自動的に生成された説明">
            <a:extLst>
              <a:ext uri="{FF2B5EF4-FFF2-40B4-BE49-F238E27FC236}">
                <a16:creationId xmlns:a16="http://schemas.microsoft.com/office/drawing/2014/main" id="{6D586D7C-FE81-12FF-2A30-9ABB2E89C888}"/>
              </a:ext>
            </a:extLst>
          </p:cNvPr>
          <p:cNvPicPr>
            <a:picLocks noChangeAspect="1"/>
          </p:cNvPicPr>
          <p:nvPr/>
        </p:nvPicPr>
        <p:blipFill rotWithShape="1">
          <a:blip r:embed="rId8">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9" name="図 8" descr="屋内, 部屋, 窓, 小さい が含まれている画像&#10;&#10;自動的に生成された説明">
            <a:extLst>
              <a:ext uri="{FF2B5EF4-FFF2-40B4-BE49-F238E27FC236}">
                <a16:creationId xmlns:a16="http://schemas.microsoft.com/office/drawing/2014/main" id="{765C164C-F36E-76C4-4161-CAF10BA0EB06}"/>
              </a:ext>
            </a:extLst>
          </p:cNvPr>
          <p:cNvPicPr>
            <a:picLocks noChangeAspect="1"/>
          </p:cNvPicPr>
          <p:nvPr/>
        </p:nvPicPr>
        <p:blipFill rotWithShape="1">
          <a:blip r:embed="rId9">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21" name="楕円 20">
            <a:extLst>
              <a:ext uri="{FF2B5EF4-FFF2-40B4-BE49-F238E27FC236}">
                <a16:creationId xmlns:a16="http://schemas.microsoft.com/office/drawing/2014/main" id="{BE2F016F-594E-2FEA-8499-DC8828B4E3AC}"/>
              </a:ext>
            </a:extLst>
          </p:cNvPr>
          <p:cNvSpPr/>
          <p:nvPr/>
        </p:nvSpPr>
        <p:spPr>
          <a:xfrm>
            <a:off x="927782" y="4365590"/>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5719D13-5AC1-3649-31AF-9BB449B5F522}"/>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sp>
        <p:nvSpPr>
          <p:cNvPr id="30" name="テキスト ボックス 29">
            <a:extLst>
              <a:ext uri="{FF2B5EF4-FFF2-40B4-BE49-F238E27FC236}">
                <a16:creationId xmlns:a16="http://schemas.microsoft.com/office/drawing/2014/main" id="{15932558-F9D5-E66D-3034-B2686E46A3B1}"/>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31" name="テキスト ボックス 30">
            <a:extLst>
              <a:ext uri="{FF2B5EF4-FFF2-40B4-BE49-F238E27FC236}">
                <a16:creationId xmlns:a16="http://schemas.microsoft.com/office/drawing/2014/main" id="{52D5D615-F540-6671-969A-6579A111CB09}"/>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3" name="テキスト ボックス 2">
            <a:extLst>
              <a:ext uri="{FF2B5EF4-FFF2-40B4-BE49-F238E27FC236}">
                <a16:creationId xmlns:a16="http://schemas.microsoft.com/office/drawing/2014/main" id="{36BF860F-8722-EC36-5AA1-964B126569AD}"/>
              </a:ext>
            </a:extLst>
          </p:cNvPr>
          <p:cNvSpPr txBox="1"/>
          <p:nvPr/>
        </p:nvSpPr>
        <p:spPr>
          <a:xfrm>
            <a:off x="4174672" y="5955887"/>
            <a:ext cx="4610100" cy="523220"/>
          </a:xfrm>
          <a:prstGeom prst="rect">
            <a:avLst/>
          </a:prstGeom>
          <a:noFill/>
        </p:spPr>
        <p:txBody>
          <a:bodyPr wrap="square">
            <a:spAutoFit/>
          </a:bodyPr>
          <a:lstStyle/>
          <a:p>
            <a:r>
              <a:rPr lang="ja-JP" altLang="en-US" sz="2800" b="1" dirty="0"/>
              <a:t>車輪型ロボット操作</a:t>
            </a:r>
          </a:p>
        </p:txBody>
      </p:sp>
      <p:sp>
        <p:nvSpPr>
          <p:cNvPr id="12" name="テキスト ボックス 11">
            <a:extLst>
              <a:ext uri="{FF2B5EF4-FFF2-40B4-BE49-F238E27FC236}">
                <a16:creationId xmlns:a16="http://schemas.microsoft.com/office/drawing/2014/main" id="{FBA899E2-F7FE-9513-BF1A-F7978E68E90A}"/>
              </a:ext>
            </a:extLst>
          </p:cNvPr>
          <p:cNvSpPr txBox="1"/>
          <p:nvPr/>
        </p:nvSpPr>
        <p:spPr>
          <a:xfrm>
            <a:off x="1583667" y="993580"/>
            <a:ext cx="2928257" cy="461665"/>
          </a:xfrm>
          <a:prstGeom prst="rect">
            <a:avLst/>
          </a:prstGeom>
          <a:noFill/>
        </p:spPr>
        <p:txBody>
          <a:bodyPr wrap="square">
            <a:spAutoFit/>
          </a:bodyPr>
          <a:lstStyle/>
          <a:p>
            <a:r>
              <a:rPr lang="ja-JP" altLang="en-US" sz="2400" dirty="0"/>
              <a:t>車輪型ロボット操作</a:t>
            </a:r>
          </a:p>
        </p:txBody>
      </p:sp>
    </p:spTree>
    <p:extLst>
      <p:ext uri="{BB962C8B-B14F-4D97-AF65-F5344CB8AC3E}">
        <p14:creationId xmlns:p14="http://schemas.microsoft.com/office/powerpoint/2010/main" val="20006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A7927-3130-1CA5-19A6-7A04A7214523}"/>
              </a:ext>
            </a:extLst>
          </p:cNvPr>
          <p:cNvSpPr>
            <a:spLocks noGrp="1"/>
          </p:cNvSpPr>
          <p:nvPr>
            <p:ph type="title"/>
          </p:nvPr>
        </p:nvSpPr>
        <p:spPr/>
        <p:txBody>
          <a:bodyPr/>
          <a:lstStyle/>
          <a:p>
            <a:r>
              <a:rPr lang="ja-JP" altLang="en-US" dirty="0"/>
              <a:t>実験参加者への質問紙</a:t>
            </a:r>
            <a:endParaRPr kumimoji="1" lang="ja-JP" altLang="en-US" dirty="0"/>
          </a:p>
        </p:txBody>
      </p:sp>
      <p:sp>
        <p:nvSpPr>
          <p:cNvPr id="4" name="日付プレースホルダー 3">
            <a:extLst>
              <a:ext uri="{FF2B5EF4-FFF2-40B4-BE49-F238E27FC236}">
                <a16:creationId xmlns:a16="http://schemas.microsoft.com/office/drawing/2014/main" id="{87067182-91E2-9736-56C3-04F630D3F833}"/>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D286FAB-4915-A683-D1B5-48804C997DC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D40E1C0-5C48-CA04-B027-4D2058F06426}"/>
              </a:ext>
            </a:extLst>
          </p:cNvPr>
          <p:cNvSpPr>
            <a:spLocks noGrp="1"/>
          </p:cNvSpPr>
          <p:nvPr>
            <p:ph type="sldNum" sz="quarter" idx="12"/>
          </p:nvPr>
        </p:nvSpPr>
        <p:spPr/>
        <p:txBody>
          <a:bodyPr/>
          <a:lstStyle/>
          <a:p>
            <a:fld id="{28498C4A-281D-456F-B1B5-DFF3FFC7FCB3}" type="slidenum">
              <a:rPr kumimoji="1" lang="ja-JP" altLang="en-US" smtClean="0"/>
              <a:t>13</a:t>
            </a:fld>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922428" y="1471512"/>
            <a:ext cx="10347143" cy="4390026"/>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dirty="0"/>
              <a:t>質問紙</a:t>
            </a:r>
            <a:endParaRPr lang="en-US" altLang="ja-JP" b="1" dirty="0"/>
          </a:p>
          <a:p>
            <a:pPr>
              <a:lnSpc>
                <a:spcPct val="100000"/>
              </a:lnSpc>
              <a:spcBef>
                <a:spcPts val="1200"/>
              </a:spcBef>
            </a:pPr>
            <a:r>
              <a:rPr lang="ja-JP" altLang="en-US" dirty="0"/>
              <a:t>設問</a:t>
            </a:r>
            <a:r>
              <a:rPr lang="en-US" altLang="ja-JP" dirty="0"/>
              <a:t>(a)</a:t>
            </a:r>
            <a:r>
              <a:rPr lang="ja-JP" altLang="en-US" dirty="0"/>
              <a:t>：２つの遠隔空間に</a:t>
            </a:r>
            <a:r>
              <a:rPr lang="ja-JP" altLang="en-US" b="1" dirty="0"/>
              <a:t>同時に存在</a:t>
            </a:r>
            <a:r>
              <a:rPr lang="ja-JP" altLang="en-US" dirty="0"/>
              <a:t>しているような感覚を覚えた</a:t>
            </a:r>
            <a:r>
              <a:rPr lang="ja-JP" altLang="en-US" b="1" dirty="0"/>
              <a:t>頻度</a:t>
            </a:r>
            <a:r>
              <a:rPr lang="ja-JP" altLang="en-US" dirty="0"/>
              <a:t>はどれくらいか？</a:t>
            </a:r>
            <a:endParaRPr lang="en-US" altLang="ja-JP" dirty="0"/>
          </a:p>
          <a:p>
            <a:pPr marL="0" indent="0">
              <a:lnSpc>
                <a:spcPct val="100000"/>
              </a:lnSpc>
              <a:spcBef>
                <a:spcPts val="1200"/>
              </a:spcBef>
              <a:buNone/>
            </a:pPr>
            <a:r>
              <a:rPr lang="ja-JP" altLang="en-US" dirty="0"/>
              <a:t>　　　　   </a:t>
            </a:r>
            <a:r>
              <a:rPr lang="ja-JP" altLang="en-US" sz="2400" b="1" dirty="0"/>
              <a:t>１ </a:t>
            </a:r>
            <a:r>
              <a:rPr lang="en-US" altLang="ja-JP" sz="2400" b="1" dirty="0"/>
              <a:t>(</a:t>
            </a:r>
            <a:r>
              <a:rPr lang="ja-JP" altLang="en-US" sz="2400" b="1" dirty="0"/>
              <a:t>ほとんど感じない</a:t>
            </a:r>
            <a:r>
              <a:rPr lang="en-US" altLang="ja-JP" sz="2400" b="1" dirty="0"/>
              <a:t>)</a:t>
            </a:r>
            <a:r>
              <a:rPr lang="ja-JP" altLang="en-US" sz="2400" b="1" dirty="0"/>
              <a:t> </a:t>
            </a:r>
            <a:r>
              <a:rPr lang="en-US" altLang="ja-JP" sz="2400" b="1" dirty="0"/>
              <a:t>- </a:t>
            </a:r>
            <a:r>
              <a:rPr lang="ja-JP" altLang="en-US" sz="2400" b="1" dirty="0"/>
              <a:t>４ </a:t>
            </a:r>
            <a:r>
              <a:rPr lang="en-US" altLang="ja-JP" sz="2400" b="1" dirty="0"/>
              <a:t>(</a:t>
            </a:r>
            <a:r>
              <a:rPr lang="ja-JP" altLang="en-US" sz="2400" b="1" dirty="0"/>
              <a:t>常に感じる</a:t>
            </a:r>
            <a:r>
              <a:rPr lang="en-US" altLang="ja-JP" sz="2400" b="1" dirty="0"/>
              <a:t>)</a:t>
            </a:r>
          </a:p>
          <a:p>
            <a:pPr>
              <a:lnSpc>
                <a:spcPct val="100000"/>
              </a:lnSpc>
            </a:pPr>
            <a:endParaRPr lang="en-US" altLang="ja-JP" sz="2400" b="1" dirty="0"/>
          </a:p>
          <a:p>
            <a:pPr>
              <a:lnSpc>
                <a:spcPct val="100000"/>
              </a:lnSpc>
            </a:pPr>
            <a:r>
              <a:rPr lang="ja-JP" altLang="en-US" dirty="0"/>
              <a:t>設問</a:t>
            </a:r>
            <a:r>
              <a:rPr lang="en-US" altLang="ja-JP" dirty="0"/>
              <a:t>(b)</a:t>
            </a:r>
            <a:r>
              <a:rPr lang="ja-JP" altLang="en-US" dirty="0"/>
              <a:t>：最も当てはまるものを一つだけ選択</a:t>
            </a:r>
            <a:endParaRPr lang="en-US" altLang="ja-JP" dirty="0"/>
          </a:p>
          <a:p>
            <a:pPr marL="0" indent="0">
              <a:lnSpc>
                <a:spcPct val="100000"/>
              </a:lnSpc>
              <a:spcBef>
                <a:spcPts val="1200"/>
              </a:spcBef>
              <a:buNone/>
            </a:pPr>
            <a:r>
              <a:rPr lang="ja-JP" altLang="en-US" dirty="0"/>
              <a:t>　　　　</a:t>
            </a:r>
            <a:r>
              <a:rPr lang="en-US" altLang="ja-JP" dirty="0"/>
              <a:t>	</a:t>
            </a:r>
            <a:r>
              <a:rPr lang="ja-JP" altLang="en-US" sz="2400" b="1" dirty="0"/>
              <a:t>１：</a:t>
            </a:r>
            <a:r>
              <a:rPr lang="ja-JP" altLang="en-US" sz="2400" b="1" dirty="0">
                <a:solidFill>
                  <a:schemeClr val="accent4">
                    <a:lumMod val="75000"/>
                  </a:schemeClr>
                </a:solidFill>
              </a:rPr>
              <a:t>２つの遠隔空間に分身した感覚</a:t>
            </a:r>
            <a:br>
              <a:rPr lang="en-US" altLang="ja-JP" sz="2400" b="1" dirty="0"/>
            </a:br>
            <a:r>
              <a:rPr lang="en-US" altLang="ja-JP" sz="2400" b="1" dirty="0"/>
              <a:t>		</a:t>
            </a:r>
            <a:r>
              <a:rPr lang="ja-JP" altLang="en-US" sz="2400" b="1" dirty="0"/>
              <a:t>２：</a:t>
            </a:r>
            <a:r>
              <a:rPr lang="ja-JP" altLang="en-US" sz="2400" b="1" dirty="0">
                <a:solidFill>
                  <a:schemeClr val="accent1"/>
                </a:solidFill>
              </a:rPr>
              <a:t>２つの遠隔空間が融合した空間に存在する感覚</a:t>
            </a:r>
            <a:endParaRPr lang="en-US" altLang="ja-JP" sz="2400" b="1" dirty="0">
              <a:solidFill>
                <a:schemeClr val="accent1"/>
              </a:solidFill>
            </a:endParaRPr>
          </a:p>
        </p:txBody>
      </p:sp>
    </p:spTree>
    <p:extLst>
      <p:ext uri="{BB962C8B-B14F-4D97-AF65-F5344CB8AC3E}">
        <p14:creationId xmlns:p14="http://schemas.microsoft.com/office/powerpoint/2010/main" val="295219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6DE90-88F4-9D23-6047-FDCD75626AA7}"/>
              </a:ext>
            </a:extLst>
          </p:cNvPr>
          <p:cNvSpPr>
            <a:spLocks noGrp="1"/>
          </p:cNvSpPr>
          <p:nvPr>
            <p:ph type="title"/>
          </p:nvPr>
        </p:nvSpPr>
        <p:spPr/>
        <p:txBody>
          <a:bodyPr/>
          <a:lstStyle/>
          <a:p>
            <a:r>
              <a:rPr kumimoji="1" lang="en-US" altLang="ja-JP" dirty="0"/>
              <a:t>2</a:t>
            </a:r>
            <a:r>
              <a:rPr lang="ja-JP" altLang="en-US" dirty="0"/>
              <a:t>箇所に同時に存在する感覚の強度の回答</a:t>
            </a:r>
            <a:endParaRPr kumimoji="1" lang="ja-JP" altLang="en-US" dirty="0"/>
          </a:p>
        </p:txBody>
      </p:sp>
      <p:sp>
        <p:nvSpPr>
          <p:cNvPr id="3" name="コンテンツ プレースホルダー 2">
            <a:extLst>
              <a:ext uri="{FF2B5EF4-FFF2-40B4-BE49-F238E27FC236}">
                <a16:creationId xmlns:a16="http://schemas.microsoft.com/office/drawing/2014/main" id="{D0050AF9-E69D-CD65-AE83-A5C93D33FEAD}"/>
              </a:ext>
            </a:extLst>
          </p:cNvPr>
          <p:cNvSpPr>
            <a:spLocks noGrp="1"/>
          </p:cNvSpPr>
          <p:nvPr>
            <p:ph idx="1"/>
          </p:nvPr>
        </p:nvSpPr>
        <p:spPr>
          <a:xfrm>
            <a:off x="838200" y="1086830"/>
            <a:ext cx="10773507" cy="1996931"/>
          </a:xfrm>
        </p:spPr>
        <p:txBody>
          <a:bodyPr>
            <a:noAutofit/>
          </a:bodyPr>
          <a:lstStyle/>
          <a:p>
            <a:pPr>
              <a:lnSpc>
                <a:spcPct val="100000"/>
              </a:lnSpc>
            </a:pPr>
            <a:r>
              <a:rPr kumimoji="1" lang="ja-JP" altLang="en-US" dirty="0"/>
              <a:t>参加者内の分散分析より，</a:t>
            </a:r>
            <a:r>
              <a:rPr lang="ja-JP" altLang="en-US" b="1" dirty="0"/>
              <a:t>水準間 </a:t>
            </a:r>
            <a:r>
              <a:rPr lang="en-US" altLang="ja-JP" b="1" dirty="0"/>
              <a:t>(</a:t>
            </a:r>
            <a:r>
              <a:rPr kumimoji="1" lang="en-US" altLang="ja-JP" b="1" dirty="0"/>
              <a:t>A, B, C) </a:t>
            </a:r>
            <a:r>
              <a:rPr kumimoji="1" lang="ja-JP" altLang="en-US" dirty="0"/>
              <a:t>に</a:t>
            </a:r>
            <a:r>
              <a:rPr kumimoji="1" lang="ja-JP" altLang="en-US" b="1" dirty="0"/>
              <a:t>有意な主効果</a:t>
            </a:r>
            <a:r>
              <a:rPr lang="en-US" altLang="ja-JP" dirty="0"/>
              <a:t> (1%</a:t>
            </a:r>
            <a:r>
              <a:rPr lang="ja-JP" altLang="en-US" dirty="0"/>
              <a:t>有意水準</a:t>
            </a:r>
            <a:r>
              <a:rPr lang="en-US" altLang="ja-JP" dirty="0"/>
              <a:t>)</a:t>
            </a:r>
            <a:r>
              <a:rPr lang="ja-JP" altLang="en-US" dirty="0"/>
              <a:t>が</a:t>
            </a:r>
            <a:r>
              <a:rPr kumimoji="1" lang="ja-JP" altLang="en-US" dirty="0"/>
              <a:t>認められた </a:t>
            </a:r>
            <a:r>
              <a:rPr kumimoji="1" lang="en-US" altLang="ja-JP" dirty="0"/>
              <a:t>(F(2, 28)=6.229, p=0.005)</a:t>
            </a:r>
            <a:r>
              <a:rPr kumimoji="1" lang="ja-JP" altLang="en-US" dirty="0"/>
              <a:t>．</a:t>
            </a:r>
            <a:endParaRPr lang="en-US" altLang="ja-JP" sz="2000" dirty="0"/>
          </a:p>
          <a:p>
            <a:pPr>
              <a:lnSpc>
                <a:spcPct val="100000"/>
              </a:lnSpc>
            </a:pPr>
            <a:r>
              <a:rPr kumimoji="1" lang="ja-JP" altLang="en-US" dirty="0"/>
              <a:t>両側</a:t>
            </a:r>
            <a:r>
              <a:rPr kumimoji="1" lang="en-US" altLang="ja-JP" dirty="0"/>
              <a:t>t</a:t>
            </a:r>
            <a:r>
              <a:rPr kumimoji="1" lang="ja-JP" altLang="en-US" dirty="0"/>
              <a:t>検定による</a:t>
            </a:r>
            <a:r>
              <a:rPr kumimoji="1" lang="ja-JP" altLang="en-US" b="1" dirty="0"/>
              <a:t>多重比較</a:t>
            </a:r>
            <a:r>
              <a:rPr kumimoji="1" lang="ja-JP" altLang="en-US" dirty="0"/>
              <a:t>（</a:t>
            </a:r>
            <a:r>
              <a:rPr kumimoji="1" lang="en-US" altLang="ja-JP" dirty="0"/>
              <a:t>Holm</a:t>
            </a:r>
            <a:r>
              <a:rPr kumimoji="1" lang="ja-JP" altLang="en-US" dirty="0"/>
              <a:t>法</a:t>
            </a:r>
            <a:r>
              <a:rPr kumimoji="1" lang="en-US" altLang="ja-JP" dirty="0"/>
              <a:t>5%</a:t>
            </a:r>
            <a:r>
              <a:rPr kumimoji="1" lang="ja-JP" altLang="en-US" dirty="0"/>
              <a:t>水準）</a:t>
            </a:r>
            <a:r>
              <a:rPr lang="ja-JP" altLang="en-US" dirty="0"/>
              <a:t>より</a:t>
            </a:r>
            <a:r>
              <a:rPr kumimoji="1" lang="ja-JP" altLang="en-US" dirty="0"/>
              <a:t>，</a:t>
            </a:r>
            <a:br>
              <a:rPr kumimoji="1" lang="en-US" altLang="ja-JP" dirty="0"/>
            </a:br>
            <a:r>
              <a:rPr kumimoji="1" lang="en-US" altLang="ja-JP" b="1" dirty="0"/>
              <a:t>A&lt;B </a:t>
            </a:r>
            <a:r>
              <a:rPr lang="en-US" altLang="ja-JP" sz="2000" dirty="0"/>
              <a:t>(</a:t>
            </a:r>
            <a:r>
              <a:rPr kumimoji="1" lang="en-US" altLang="ja-JP" dirty="0"/>
              <a:t>p&lt;0.0167</a:t>
            </a:r>
            <a:r>
              <a:rPr lang="en-US" altLang="ja-JP" dirty="0"/>
              <a:t>), </a:t>
            </a:r>
            <a:r>
              <a:rPr lang="en-US" altLang="ja-JP" b="1" dirty="0"/>
              <a:t>C&lt;B </a:t>
            </a:r>
            <a:r>
              <a:rPr lang="en-US" altLang="ja-JP" dirty="0"/>
              <a:t>(p=0.0250), </a:t>
            </a:r>
            <a:r>
              <a:rPr lang="en-US" altLang="ja-JP" b="1" dirty="0"/>
              <a:t>A</a:t>
            </a:r>
            <a:r>
              <a:rPr lang="ja-JP" altLang="en-US" b="1" dirty="0"/>
              <a:t>≦</a:t>
            </a:r>
            <a:r>
              <a:rPr lang="en-US" altLang="ja-JP" b="1" dirty="0"/>
              <a:t>C </a:t>
            </a:r>
            <a:r>
              <a:rPr lang="en-US" altLang="ja-JP" dirty="0"/>
              <a:t>(p=0.0500)</a:t>
            </a:r>
            <a:r>
              <a:rPr lang="ja-JP" altLang="en-US" dirty="0"/>
              <a:t> である</a:t>
            </a:r>
            <a:r>
              <a:rPr kumimoji="1" lang="ja-JP" altLang="en-US" dirty="0"/>
              <a:t>．</a:t>
            </a:r>
            <a:endParaRPr kumimoji="1" lang="en-US" altLang="ja-JP" dirty="0"/>
          </a:p>
        </p:txBody>
      </p:sp>
      <p:sp>
        <p:nvSpPr>
          <p:cNvPr id="4" name="日付プレースホルダー 3">
            <a:extLst>
              <a:ext uri="{FF2B5EF4-FFF2-40B4-BE49-F238E27FC236}">
                <a16:creationId xmlns:a16="http://schemas.microsoft.com/office/drawing/2014/main" id="{EFE68A15-178F-B828-324E-95FD52DAC05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D9E760E-8D5B-983A-9A00-A037A05AF69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C13A73-A2CD-60E6-B938-7F0399FA02E2}"/>
              </a:ext>
            </a:extLst>
          </p:cNvPr>
          <p:cNvSpPr>
            <a:spLocks noGrp="1"/>
          </p:cNvSpPr>
          <p:nvPr>
            <p:ph type="sldNum" sz="quarter" idx="12"/>
          </p:nvPr>
        </p:nvSpPr>
        <p:spPr/>
        <p:txBody>
          <a:bodyPr/>
          <a:lstStyle/>
          <a:p>
            <a:fld id="{28498C4A-281D-456F-B1B5-DFF3FFC7FCB3}" type="slidenum">
              <a:rPr kumimoji="1" lang="ja-JP" altLang="en-US" smtClean="0"/>
              <a:t>14</a:t>
            </a:fld>
            <a:endParaRPr kumimoji="1" lang="ja-JP" altLang="en-US"/>
          </a:p>
        </p:txBody>
      </p:sp>
      <p:pic>
        <p:nvPicPr>
          <p:cNvPr id="8" name="グラフィックス 7">
            <a:extLst>
              <a:ext uri="{FF2B5EF4-FFF2-40B4-BE49-F238E27FC236}">
                <a16:creationId xmlns:a16="http://schemas.microsoft.com/office/drawing/2014/main" id="{88900C03-3922-A595-0BA2-82180676C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2189" y="3420817"/>
            <a:ext cx="4877775" cy="2350062"/>
          </a:xfrm>
          <a:prstGeom prst="rect">
            <a:avLst/>
          </a:prstGeom>
        </p:spPr>
      </p:pic>
      <p:sp>
        <p:nvSpPr>
          <p:cNvPr id="11" name="テキスト ボックス 10">
            <a:extLst>
              <a:ext uri="{FF2B5EF4-FFF2-40B4-BE49-F238E27FC236}">
                <a16:creationId xmlns:a16="http://schemas.microsoft.com/office/drawing/2014/main" id="{14F41C34-DD62-32E2-51F9-04EA30961DD1}"/>
              </a:ext>
            </a:extLst>
          </p:cNvPr>
          <p:cNvSpPr txBox="1"/>
          <p:nvPr/>
        </p:nvSpPr>
        <p:spPr>
          <a:xfrm>
            <a:off x="4697862" y="3864321"/>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2" name="テキスト ボックス 11">
            <a:extLst>
              <a:ext uri="{FF2B5EF4-FFF2-40B4-BE49-F238E27FC236}">
                <a16:creationId xmlns:a16="http://schemas.microsoft.com/office/drawing/2014/main" id="{A6D567EB-2D24-F9DA-F313-78AEC20E5EFA}"/>
              </a:ext>
            </a:extLst>
          </p:cNvPr>
          <p:cNvSpPr txBox="1"/>
          <p:nvPr/>
        </p:nvSpPr>
        <p:spPr>
          <a:xfrm>
            <a:off x="7066709" y="3487637"/>
            <a:ext cx="1887665" cy="400110"/>
          </a:xfrm>
          <a:prstGeom prst="rect">
            <a:avLst/>
          </a:prstGeom>
          <a:noFill/>
        </p:spPr>
        <p:txBody>
          <a:bodyPr wrap="square" rtlCol="0">
            <a:spAutoFit/>
          </a:bodyPr>
          <a:lstStyle/>
          <a:p>
            <a:pPr algn="ctr"/>
            <a:r>
              <a:rPr kumimoji="1" lang="en-US" altLang="ja-JP" sz="2000" b="1" dirty="0"/>
              <a:t>* : p&lt;0.05</a:t>
            </a:r>
            <a:endParaRPr kumimoji="1" lang="ja-JP" altLang="en-US" sz="2000" b="1" dirty="0"/>
          </a:p>
        </p:txBody>
      </p:sp>
      <p:sp>
        <p:nvSpPr>
          <p:cNvPr id="13" name="テキスト ボックス 12">
            <a:extLst>
              <a:ext uri="{FF2B5EF4-FFF2-40B4-BE49-F238E27FC236}">
                <a16:creationId xmlns:a16="http://schemas.microsoft.com/office/drawing/2014/main" id="{B9DF99DF-6F68-0C8D-CCE3-BF1C087A427D}"/>
              </a:ext>
            </a:extLst>
          </p:cNvPr>
          <p:cNvSpPr txBox="1"/>
          <p:nvPr/>
        </p:nvSpPr>
        <p:spPr>
          <a:xfrm>
            <a:off x="3193736" y="5674652"/>
            <a:ext cx="1612718" cy="646331"/>
          </a:xfrm>
          <a:prstGeom prst="rect">
            <a:avLst/>
          </a:prstGeom>
          <a:noFill/>
        </p:spPr>
        <p:txBody>
          <a:bodyPr wrap="square" rtlCol="0">
            <a:spAutoFit/>
          </a:bodyPr>
          <a:lstStyle/>
          <a:p>
            <a:pPr algn="ctr"/>
            <a:r>
              <a:rPr lang="en-US" altLang="ja-JP" b="1" dirty="0"/>
              <a:t>A</a:t>
            </a:r>
            <a:r>
              <a:rPr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16F81A4D-6CF7-5E96-26B2-B33FD1A745DE}"/>
              </a:ext>
            </a:extLst>
          </p:cNvPr>
          <p:cNvSpPr txBox="1"/>
          <p:nvPr/>
        </p:nvSpPr>
        <p:spPr>
          <a:xfrm>
            <a:off x="4570693" y="5689793"/>
            <a:ext cx="2346493" cy="646331"/>
          </a:xfrm>
          <a:prstGeom prst="rect">
            <a:avLst/>
          </a:prstGeom>
          <a:noFill/>
        </p:spPr>
        <p:txBody>
          <a:bodyPr wrap="square" rtlCol="0">
            <a:spAutoFit/>
          </a:bodyPr>
          <a:lstStyle/>
          <a:p>
            <a:pPr algn="ctr"/>
            <a:r>
              <a:rPr lang="en-US" altLang="ja-JP" b="1" dirty="0"/>
              <a:t>B</a:t>
            </a:r>
            <a:r>
              <a:rPr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8C3A1D4-669C-4CF3-2EEA-1A6743FB3F7A}"/>
              </a:ext>
            </a:extLst>
          </p:cNvPr>
          <p:cNvSpPr txBox="1"/>
          <p:nvPr/>
        </p:nvSpPr>
        <p:spPr>
          <a:xfrm>
            <a:off x="6124202" y="5653986"/>
            <a:ext cx="2346493" cy="646331"/>
          </a:xfrm>
          <a:prstGeom prst="rect">
            <a:avLst/>
          </a:prstGeom>
          <a:noFill/>
        </p:spPr>
        <p:txBody>
          <a:bodyPr wrap="square" rtlCol="0">
            <a:spAutoFit/>
          </a:bodyPr>
          <a:lstStyle/>
          <a:p>
            <a:pPr algn="ctr"/>
            <a:r>
              <a:rPr lang="en-US" altLang="ja-JP" b="1" dirty="0"/>
              <a:t>C</a:t>
            </a:r>
            <a:r>
              <a:rPr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テキスト ボックス 15">
            <a:extLst>
              <a:ext uri="{FF2B5EF4-FFF2-40B4-BE49-F238E27FC236}">
                <a16:creationId xmlns:a16="http://schemas.microsoft.com/office/drawing/2014/main" id="{4D87AAAA-8DBE-7D33-8556-C4F5B68AAA3B}"/>
              </a:ext>
            </a:extLst>
          </p:cNvPr>
          <p:cNvSpPr txBox="1"/>
          <p:nvPr/>
        </p:nvSpPr>
        <p:spPr>
          <a:xfrm rot="16200000">
            <a:off x="1326490" y="4310010"/>
            <a:ext cx="2254950" cy="369332"/>
          </a:xfrm>
          <a:prstGeom prst="rect">
            <a:avLst/>
          </a:prstGeom>
          <a:noFill/>
        </p:spPr>
        <p:txBody>
          <a:bodyPr wrap="square" rtlCol="0">
            <a:spAutoFit/>
          </a:bodyPr>
          <a:lstStyle/>
          <a:p>
            <a:pPr algn="ctr"/>
            <a:r>
              <a:rPr kumimoji="1" lang="ja-JP" altLang="en-US" b="1" dirty="0"/>
              <a:t>同時存在感覚強度</a:t>
            </a:r>
            <a:endParaRPr kumimoji="1" lang="en-US" altLang="ja-JP" b="1" dirty="0"/>
          </a:p>
        </p:txBody>
      </p:sp>
      <p:sp>
        <p:nvSpPr>
          <p:cNvPr id="18" name="テキスト ボックス 17">
            <a:extLst>
              <a:ext uri="{FF2B5EF4-FFF2-40B4-BE49-F238E27FC236}">
                <a16:creationId xmlns:a16="http://schemas.microsoft.com/office/drawing/2014/main" id="{024FE43A-A8C3-C7D7-7EB3-41C94DBEC015}"/>
              </a:ext>
            </a:extLst>
          </p:cNvPr>
          <p:cNvSpPr txBox="1"/>
          <p:nvPr/>
        </p:nvSpPr>
        <p:spPr>
          <a:xfrm>
            <a:off x="6221388" y="3756258"/>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9" name="テキスト ボックス 18">
            <a:extLst>
              <a:ext uri="{FF2B5EF4-FFF2-40B4-BE49-F238E27FC236}">
                <a16:creationId xmlns:a16="http://schemas.microsoft.com/office/drawing/2014/main" id="{86299331-2A6E-C856-D16B-4C9A78744C63}"/>
              </a:ext>
            </a:extLst>
          </p:cNvPr>
          <p:cNvSpPr txBox="1"/>
          <p:nvPr/>
        </p:nvSpPr>
        <p:spPr>
          <a:xfrm>
            <a:off x="3836013" y="3130096"/>
            <a:ext cx="1382393" cy="461665"/>
          </a:xfrm>
          <a:prstGeom prst="rect">
            <a:avLst/>
          </a:prstGeom>
          <a:noFill/>
        </p:spPr>
        <p:txBody>
          <a:bodyPr wrap="square" rtlCol="0">
            <a:spAutoFit/>
          </a:bodyPr>
          <a:lstStyle/>
          <a:p>
            <a:r>
              <a:rPr kumimoji="1" lang="en-US" altLang="ja-JP" sz="2400" dirty="0"/>
              <a:t>N=15</a:t>
            </a:r>
            <a:endParaRPr kumimoji="1" lang="ja-JP" altLang="en-US" sz="2400" dirty="0"/>
          </a:p>
        </p:txBody>
      </p:sp>
      <p:sp>
        <p:nvSpPr>
          <p:cNvPr id="20" name="テキスト ボックス 19">
            <a:extLst>
              <a:ext uri="{FF2B5EF4-FFF2-40B4-BE49-F238E27FC236}">
                <a16:creationId xmlns:a16="http://schemas.microsoft.com/office/drawing/2014/main" id="{51FC780E-9C25-0610-C547-486EF5C69F57}"/>
              </a:ext>
            </a:extLst>
          </p:cNvPr>
          <p:cNvSpPr txBox="1"/>
          <p:nvPr/>
        </p:nvSpPr>
        <p:spPr>
          <a:xfrm>
            <a:off x="8081118" y="4651397"/>
            <a:ext cx="2746539" cy="461665"/>
          </a:xfrm>
          <a:prstGeom prst="rect">
            <a:avLst/>
          </a:prstGeom>
          <a:noFill/>
        </p:spPr>
        <p:txBody>
          <a:bodyPr wrap="square" rtlCol="0">
            <a:spAutoFit/>
          </a:bodyPr>
          <a:lstStyle/>
          <a:p>
            <a:r>
              <a:rPr kumimoji="1" lang="ja-JP" altLang="en-US" sz="2400" dirty="0"/>
              <a:t>誤差棒は標準誤差</a:t>
            </a:r>
          </a:p>
        </p:txBody>
      </p:sp>
      <p:grpSp>
        <p:nvGrpSpPr>
          <p:cNvPr id="117" name="グループ化 116">
            <a:extLst>
              <a:ext uri="{FF2B5EF4-FFF2-40B4-BE49-F238E27FC236}">
                <a16:creationId xmlns:a16="http://schemas.microsoft.com/office/drawing/2014/main" id="{4247609F-5AE7-E0E0-C3B8-3DC803CDDC52}"/>
              </a:ext>
            </a:extLst>
          </p:cNvPr>
          <p:cNvGrpSpPr/>
          <p:nvPr/>
        </p:nvGrpSpPr>
        <p:grpSpPr>
          <a:xfrm>
            <a:off x="4195323" y="4113081"/>
            <a:ext cx="1483664" cy="785157"/>
            <a:chOff x="4195323" y="4113081"/>
            <a:chExt cx="1483664" cy="785157"/>
          </a:xfrm>
        </p:grpSpPr>
        <p:cxnSp>
          <p:nvCxnSpPr>
            <p:cNvPr id="98" name="直線コネクタ 97">
              <a:extLst>
                <a:ext uri="{FF2B5EF4-FFF2-40B4-BE49-F238E27FC236}">
                  <a16:creationId xmlns:a16="http://schemas.microsoft.com/office/drawing/2014/main" id="{5464C64E-7F5F-E586-A462-31586EC4894B}"/>
                </a:ext>
              </a:extLst>
            </p:cNvPr>
            <p:cNvCxnSpPr>
              <a:cxnSpLocks/>
            </p:cNvCxnSpPr>
            <p:nvPr/>
          </p:nvCxnSpPr>
          <p:spPr>
            <a:xfrm flipV="1">
              <a:off x="4195323" y="4113081"/>
              <a:ext cx="0" cy="785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40590FFB-C470-BA40-E330-CD32FFDD8D03}"/>
                </a:ext>
              </a:extLst>
            </p:cNvPr>
            <p:cNvCxnSpPr>
              <a:cxnSpLocks/>
            </p:cNvCxnSpPr>
            <p:nvPr/>
          </p:nvCxnSpPr>
          <p:spPr>
            <a:xfrm flipV="1">
              <a:off x="5678987" y="4113081"/>
              <a:ext cx="0" cy="3270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ABF4728-C5E0-9E08-7790-AE7B73E7D1D0}"/>
                </a:ext>
              </a:extLst>
            </p:cNvPr>
            <p:cNvCxnSpPr>
              <a:cxnSpLocks/>
            </p:cNvCxnSpPr>
            <p:nvPr/>
          </p:nvCxnSpPr>
          <p:spPr>
            <a:xfrm flipH="1">
              <a:off x="4207283" y="4124083"/>
              <a:ext cx="14690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9F3F6385-2599-F654-2451-18A2446EA306}"/>
              </a:ext>
            </a:extLst>
          </p:cNvPr>
          <p:cNvGrpSpPr/>
          <p:nvPr/>
        </p:nvGrpSpPr>
        <p:grpSpPr>
          <a:xfrm>
            <a:off x="5716953" y="4004837"/>
            <a:ext cx="1472251" cy="724016"/>
            <a:chOff x="5716953" y="4004837"/>
            <a:chExt cx="1472251" cy="724016"/>
          </a:xfrm>
        </p:grpSpPr>
        <p:cxnSp>
          <p:nvCxnSpPr>
            <p:cNvPr id="100" name="直線コネクタ 99">
              <a:extLst>
                <a:ext uri="{FF2B5EF4-FFF2-40B4-BE49-F238E27FC236}">
                  <a16:creationId xmlns:a16="http://schemas.microsoft.com/office/drawing/2014/main" id="{7EB13361-4DC9-A4C9-A85C-E18EC0DC26CD}"/>
                </a:ext>
              </a:extLst>
            </p:cNvPr>
            <p:cNvCxnSpPr>
              <a:cxnSpLocks/>
            </p:cNvCxnSpPr>
            <p:nvPr/>
          </p:nvCxnSpPr>
          <p:spPr>
            <a:xfrm flipV="1">
              <a:off x="5718849" y="4004837"/>
              <a:ext cx="0" cy="435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2F9D7D8-241A-4685-DF06-DD2AEE3C6E4C}"/>
                </a:ext>
              </a:extLst>
            </p:cNvPr>
            <p:cNvCxnSpPr>
              <a:cxnSpLocks/>
            </p:cNvCxnSpPr>
            <p:nvPr/>
          </p:nvCxnSpPr>
          <p:spPr>
            <a:xfrm flipH="1">
              <a:off x="5716953" y="4019276"/>
              <a:ext cx="1464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1C83F21-FC0B-208C-4608-5AB870C0A6D7}"/>
                </a:ext>
              </a:extLst>
            </p:cNvPr>
            <p:cNvCxnSpPr>
              <a:cxnSpLocks/>
            </p:cNvCxnSpPr>
            <p:nvPr/>
          </p:nvCxnSpPr>
          <p:spPr>
            <a:xfrm flipV="1">
              <a:off x="7189204" y="4004837"/>
              <a:ext cx="0" cy="72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257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CB202-871A-846E-8322-F15C1AF75840}"/>
              </a:ext>
            </a:extLst>
          </p:cNvPr>
          <p:cNvSpPr>
            <a:spLocks noGrp="1"/>
          </p:cNvSpPr>
          <p:nvPr>
            <p:ph type="title"/>
          </p:nvPr>
        </p:nvSpPr>
        <p:spPr/>
        <p:txBody>
          <a:bodyPr/>
          <a:lstStyle/>
          <a:p>
            <a:r>
              <a:rPr kumimoji="1" lang="en-US" altLang="ja-JP" dirty="0"/>
              <a:t>2</a:t>
            </a:r>
            <a:r>
              <a:rPr lang="ja-JP" altLang="en-US" dirty="0"/>
              <a:t>箇所に同時に存在する感覚（考察）</a:t>
            </a:r>
            <a:endParaRPr kumimoji="1" lang="ja-JP" altLang="en-US" dirty="0"/>
          </a:p>
        </p:txBody>
      </p:sp>
      <p:sp>
        <p:nvSpPr>
          <p:cNvPr id="3" name="コンテンツ プレースホルダー 2">
            <a:extLst>
              <a:ext uri="{FF2B5EF4-FFF2-40B4-BE49-F238E27FC236}">
                <a16:creationId xmlns:a16="http://schemas.microsoft.com/office/drawing/2014/main" id="{5588316B-EACC-44E2-ECAE-9F4F90E67AA9}"/>
              </a:ext>
            </a:extLst>
          </p:cNvPr>
          <p:cNvSpPr>
            <a:spLocks noGrp="1"/>
          </p:cNvSpPr>
          <p:nvPr>
            <p:ph idx="1"/>
          </p:nvPr>
        </p:nvSpPr>
        <p:spPr/>
        <p:txBody>
          <a:bodyPr>
            <a:noAutofit/>
          </a:bodyPr>
          <a:lstStyle/>
          <a:p>
            <a:pPr>
              <a:lnSpc>
                <a:spcPct val="100000"/>
              </a:lnSpc>
            </a:pPr>
            <a:r>
              <a:rPr kumimoji="1" lang="ja-JP" altLang="en-US" b="1" dirty="0"/>
              <a:t>重畳表示の条件</a:t>
            </a:r>
            <a:r>
              <a:rPr kumimoji="1" lang="en-US" altLang="ja-JP" b="1" dirty="0"/>
              <a:t>B</a:t>
            </a:r>
            <a:r>
              <a:rPr kumimoji="1" lang="ja-JP" altLang="en-US" dirty="0"/>
              <a:t>が</a:t>
            </a:r>
            <a:r>
              <a:rPr kumimoji="1" lang="ja-JP" altLang="en-US" b="1" dirty="0"/>
              <a:t>単独視野の</a:t>
            </a:r>
            <a:r>
              <a:rPr kumimoji="1" lang="en-US" altLang="ja-JP" b="1" dirty="0"/>
              <a:t>A</a:t>
            </a:r>
            <a:r>
              <a:rPr lang="ja-JP" altLang="en-US" b="1" dirty="0"/>
              <a:t>・</a:t>
            </a:r>
            <a:r>
              <a:rPr kumimoji="1" lang="en-US" altLang="ja-JP" b="1" dirty="0"/>
              <a:t>C</a:t>
            </a:r>
            <a:r>
              <a:rPr kumimoji="1" lang="ja-JP" altLang="en-US" dirty="0"/>
              <a:t>より明確に</a:t>
            </a:r>
            <a:r>
              <a:rPr kumimoji="1" lang="ja-JP" altLang="en-US" b="1" dirty="0"/>
              <a:t>高い</a:t>
            </a:r>
            <a:r>
              <a:rPr lang="ja-JP" altLang="en-US" b="1" dirty="0"/>
              <a:t>，について</a:t>
            </a:r>
            <a:endParaRPr lang="en-US" altLang="ja-JP" dirty="0"/>
          </a:p>
          <a:p>
            <a:pPr lvl="1">
              <a:lnSpc>
                <a:spcPct val="100000"/>
              </a:lnSpc>
            </a:pPr>
            <a:r>
              <a:rPr kumimoji="1" lang="ja-JP" altLang="en-US" dirty="0"/>
              <a:t>条件</a:t>
            </a:r>
            <a:r>
              <a:rPr kumimoji="1" lang="en-US" altLang="ja-JP" dirty="0"/>
              <a:t>B</a:t>
            </a:r>
            <a:r>
              <a:rPr kumimoji="1" lang="ja-JP" altLang="en-US" dirty="0"/>
              <a:t>は</a:t>
            </a:r>
            <a:r>
              <a:rPr kumimoji="1" lang="en-US" altLang="ja-JP" dirty="0"/>
              <a:t>2</a:t>
            </a:r>
            <a:r>
              <a:rPr kumimoji="1" lang="ja-JP" altLang="en-US" dirty="0"/>
              <a:t>つの視野映像が異なる濃さで同時に表示．</a:t>
            </a:r>
            <a:r>
              <a:rPr lang="en-US" altLang="ja-JP" dirty="0"/>
              <a:t>2</a:t>
            </a:r>
            <a:r>
              <a:rPr lang="ja-JP" altLang="en-US" dirty="0"/>
              <a:t>空間を同時に</a:t>
            </a:r>
            <a:r>
              <a:rPr kumimoji="1" lang="ja-JP" altLang="en-US" dirty="0"/>
              <a:t>視覚化することで</a:t>
            </a:r>
            <a:r>
              <a:rPr kumimoji="1" lang="ja-JP" altLang="en-US" b="1" dirty="0"/>
              <a:t>空間状態の記憶が維持</a:t>
            </a:r>
            <a:r>
              <a:rPr kumimoji="1" lang="ja-JP" altLang="en-US" dirty="0"/>
              <a:t>されて，</a:t>
            </a:r>
            <a:r>
              <a:rPr kumimoji="1" lang="ja-JP" altLang="en-US" b="1" dirty="0"/>
              <a:t>認知的空間</a:t>
            </a:r>
            <a:r>
              <a:rPr lang="ja-JP" altLang="en-US" b="1" dirty="0"/>
              <a:t>が</a:t>
            </a:r>
            <a:r>
              <a:rPr kumimoji="1" lang="en-US" altLang="ja-JP" b="1" dirty="0"/>
              <a:t>2</a:t>
            </a:r>
            <a:r>
              <a:rPr kumimoji="1" lang="ja-JP" altLang="en-US" b="1" dirty="0"/>
              <a:t>個並立し</a:t>
            </a:r>
            <a:r>
              <a:rPr lang="ja-JP" altLang="en-US" b="1" dirty="0"/>
              <a:t>得る</a:t>
            </a:r>
            <a:r>
              <a:rPr lang="ja-JP" altLang="en-US" dirty="0"/>
              <a:t>ことを示唆．</a:t>
            </a:r>
            <a:endParaRPr lang="en-US" altLang="ja-JP" dirty="0"/>
          </a:p>
          <a:p>
            <a:pPr marL="457200" lvl="1" indent="0">
              <a:lnSpc>
                <a:spcPct val="100000"/>
              </a:lnSpc>
              <a:buNone/>
            </a:pPr>
            <a:r>
              <a:rPr kumimoji="1" lang="ja-JP" altLang="en-US" dirty="0"/>
              <a:t>（ただし，</a:t>
            </a:r>
            <a:r>
              <a:rPr kumimoji="1" lang="en-US" altLang="ja-JP" dirty="0"/>
              <a:t>2</a:t>
            </a:r>
            <a:r>
              <a:rPr kumimoji="1" lang="ja-JP" altLang="en-US" dirty="0"/>
              <a:t>つの遠隔空間の情報の強度は非等価で映像の一貫性もない）</a:t>
            </a:r>
            <a:endParaRPr kumimoji="1" lang="en-US" altLang="ja-JP" dirty="0"/>
          </a:p>
          <a:p>
            <a:pPr>
              <a:lnSpc>
                <a:spcPct val="100000"/>
              </a:lnSpc>
            </a:pPr>
            <a:r>
              <a:rPr lang="ja-JP" altLang="en-US" b="1" dirty="0"/>
              <a:t>手動切替の</a:t>
            </a:r>
            <a:r>
              <a:rPr lang="en-US" altLang="ja-JP" b="1" dirty="0"/>
              <a:t>A</a:t>
            </a:r>
            <a:r>
              <a:rPr lang="ja-JP" altLang="en-US" dirty="0"/>
              <a:t>と</a:t>
            </a:r>
            <a:r>
              <a:rPr lang="ja-JP" altLang="en-US" b="1" dirty="0"/>
              <a:t>自動切替の</a:t>
            </a:r>
            <a:r>
              <a:rPr lang="en-US" altLang="ja-JP" b="1" dirty="0"/>
              <a:t>C</a:t>
            </a:r>
            <a:r>
              <a:rPr lang="ja-JP" altLang="en-US" dirty="0"/>
              <a:t>は</a:t>
            </a:r>
            <a:r>
              <a:rPr lang="en-US" altLang="ja-JP" b="1" dirty="0"/>
              <a:t>A</a:t>
            </a:r>
            <a:r>
              <a:rPr lang="ja-JP" altLang="en-US" b="1" dirty="0"/>
              <a:t>≦</a:t>
            </a:r>
            <a:r>
              <a:rPr lang="en-US" altLang="ja-JP" b="1" dirty="0"/>
              <a:t>C</a:t>
            </a:r>
            <a:r>
              <a:rPr lang="ja-JP" altLang="en-US" b="1" dirty="0"/>
              <a:t>（</a:t>
            </a:r>
            <a:r>
              <a:rPr kumimoji="1" lang="ja-JP" altLang="en-US" sz="2400" b="0" i="0" u="none" strike="noStrike" kern="1200" cap="none" spc="0" normalizeH="0" baseline="0" noProof="0" dirty="0">
                <a:ln>
                  <a:noFill/>
                </a:ln>
                <a:solidFill>
                  <a:prstClr val="black"/>
                </a:solidFill>
                <a:effectLst/>
                <a:uLnTx/>
                <a:uFillTx/>
                <a:latin typeface="メイリオ"/>
                <a:ea typeface="メイリオ"/>
                <a:cs typeface="+mn-cs"/>
              </a:rPr>
              <a:t>有意傾向</a:t>
            </a:r>
            <a:r>
              <a:rPr kumimoji="1" lang="en-US" altLang="ja-JP" sz="2400" b="0" i="0" u="none" strike="noStrike" kern="1200" cap="none" spc="0" normalizeH="0" baseline="0" noProof="0" dirty="0">
                <a:ln>
                  <a:noFill/>
                </a:ln>
                <a:solidFill>
                  <a:prstClr val="black"/>
                </a:solidFill>
                <a:effectLst/>
                <a:uLnTx/>
                <a:uFillTx/>
                <a:latin typeface="メイリオ"/>
                <a:ea typeface="メイリオ"/>
                <a:cs typeface="+mn-cs"/>
              </a:rPr>
              <a:t>(p=0.05) </a:t>
            </a:r>
            <a:r>
              <a:rPr lang="ja-JP" altLang="en-US" b="1" dirty="0"/>
              <a:t>），について</a:t>
            </a:r>
            <a:endParaRPr lang="en-US" altLang="ja-JP" b="1" dirty="0"/>
          </a:p>
          <a:p>
            <a:pPr lvl="1">
              <a:lnSpc>
                <a:spcPct val="100000"/>
              </a:lnSpc>
            </a:pPr>
            <a:r>
              <a:rPr lang="ja-JP" altLang="en-US" dirty="0"/>
              <a:t>自動切替</a:t>
            </a:r>
            <a:r>
              <a:rPr kumimoji="1" lang="ja-JP" altLang="en-US" dirty="0"/>
              <a:t>は他の条件より</a:t>
            </a:r>
            <a:r>
              <a:rPr lang="ja-JP" altLang="en-US" dirty="0"/>
              <a:t>ロボットを</a:t>
            </a:r>
            <a:r>
              <a:rPr lang="ja-JP" altLang="en-US" b="1" dirty="0"/>
              <a:t>切り替える時間が短い</a:t>
            </a:r>
            <a:r>
              <a:rPr lang="ja-JP" altLang="en-US" dirty="0"/>
              <a:t>ため，以前に操作していたロボット視野の認知空間の忘却の程度が低くなった．</a:t>
            </a:r>
            <a:endParaRPr kumimoji="1" lang="en-US" altLang="ja-JP" dirty="0"/>
          </a:p>
        </p:txBody>
      </p:sp>
      <p:sp>
        <p:nvSpPr>
          <p:cNvPr id="4" name="日付プレースホルダー 3">
            <a:extLst>
              <a:ext uri="{FF2B5EF4-FFF2-40B4-BE49-F238E27FC236}">
                <a16:creationId xmlns:a16="http://schemas.microsoft.com/office/drawing/2014/main" id="{E392CD25-9544-15D6-901F-FFF96CCD8133}"/>
              </a:ext>
            </a:extLst>
          </p:cNvPr>
          <p:cNvSpPr>
            <a:spLocks noGrp="1"/>
          </p:cNvSpPr>
          <p:nvPr>
            <p:ph type="dt" sz="half" idx="10"/>
          </p:nvPr>
        </p:nvSpPr>
        <p:spPr/>
        <p:txBody>
          <a:bodyPr/>
          <a:lstStyle/>
          <a:p>
            <a:r>
              <a:rPr kumimoji="1" lang="en-US" altLang="ja-JP"/>
              <a:t>2024/03/15</a:t>
            </a:r>
            <a:endParaRPr kumimoji="1" lang="ja-JP" altLang="en-US"/>
          </a:p>
        </p:txBody>
      </p:sp>
      <p:sp>
        <p:nvSpPr>
          <p:cNvPr id="6" name="スライド番号プレースホルダー 5">
            <a:extLst>
              <a:ext uri="{FF2B5EF4-FFF2-40B4-BE49-F238E27FC236}">
                <a16:creationId xmlns:a16="http://schemas.microsoft.com/office/drawing/2014/main" id="{51BAAC1B-6CFC-3A1B-3D87-634584686B64}"/>
              </a:ext>
            </a:extLst>
          </p:cNvPr>
          <p:cNvSpPr>
            <a:spLocks noGrp="1"/>
          </p:cNvSpPr>
          <p:nvPr>
            <p:ph type="sldNum" sz="quarter" idx="12"/>
          </p:nvPr>
        </p:nvSpPr>
        <p:spPr/>
        <p:txBody>
          <a:bodyPr/>
          <a:lstStyle/>
          <a:p>
            <a:fld id="{28498C4A-281D-456F-B1B5-DFF3FFC7FCB3}" type="slidenum">
              <a:rPr kumimoji="1" lang="ja-JP" altLang="en-US" smtClean="0"/>
              <a:t>15</a:t>
            </a:fld>
            <a:endParaRPr kumimoji="1" lang="ja-JP" altLang="en-US" dirty="0"/>
          </a:p>
        </p:txBody>
      </p:sp>
      <p:pic>
        <p:nvPicPr>
          <p:cNvPr id="7" name="グラフィックス 6">
            <a:extLst>
              <a:ext uri="{FF2B5EF4-FFF2-40B4-BE49-F238E27FC236}">
                <a16:creationId xmlns:a16="http://schemas.microsoft.com/office/drawing/2014/main" id="{DB43F33F-913C-EBF5-C7AD-FA9BC1264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84" y="4025000"/>
            <a:ext cx="3803285" cy="2119636"/>
          </a:xfrm>
          <a:prstGeom prst="rect">
            <a:avLst/>
          </a:prstGeom>
        </p:spPr>
      </p:pic>
      <p:cxnSp>
        <p:nvCxnSpPr>
          <p:cNvPr id="8" name="コネクタ: カギ線 7">
            <a:extLst>
              <a:ext uri="{FF2B5EF4-FFF2-40B4-BE49-F238E27FC236}">
                <a16:creationId xmlns:a16="http://schemas.microsoft.com/office/drawing/2014/main" id="{11C66AD1-079C-0A1F-34C8-32E334591D43}"/>
              </a:ext>
            </a:extLst>
          </p:cNvPr>
          <p:cNvCxnSpPr>
            <a:cxnSpLocks/>
          </p:cNvCxnSpPr>
          <p:nvPr/>
        </p:nvCxnSpPr>
        <p:spPr>
          <a:xfrm rot="5400000" flipH="1" flipV="1">
            <a:off x="2035967" y="4595062"/>
            <a:ext cx="407687" cy="1176501"/>
          </a:xfrm>
          <a:prstGeom prst="bentConnector3">
            <a:avLst>
              <a:gd name="adj1" fmla="val 11972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B7588049-29BA-CE14-1501-33508F5F6600}"/>
              </a:ext>
            </a:extLst>
          </p:cNvPr>
          <p:cNvSpPr txBox="1"/>
          <p:nvPr/>
        </p:nvSpPr>
        <p:spPr>
          <a:xfrm>
            <a:off x="1993769" y="4719558"/>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10" name="テキスト ボックス 9">
            <a:extLst>
              <a:ext uri="{FF2B5EF4-FFF2-40B4-BE49-F238E27FC236}">
                <a16:creationId xmlns:a16="http://schemas.microsoft.com/office/drawing/2014/main" id="{8A22311F-2B86-E6EE-39AD-B12EB382C93A}"/>
              </a:ext>
            </a:extLst>
          </p:cNvPr>
          <p:cNvSpPr txBox="1"/>
          <p:nvPr/>
        </p:nvSpPr>
        <p:spPr>
          <a:xfrm>
            <a:off x="2966263" y="4161677"/>
            <a:ext cx="1974537" cy="307777"/>
          </a:xfrm>
          <a:prstGeom prst="rect">
            <a:avLst/>
          </a:prstGeom>
          <a:noFill/>
        </p:spPr>
        <p:txBody>
          <a:bodyPr wrap="square" rtlCol="0">
            <a:spAutoFit/>
          </a:bodyPr>
          <a:lstStyle/>
          <a:p>
            <a:pPr algn="ctr"/>
            <a:r>
              <a:rPr kumimoji="1" lang="en-US" altLang="ja-JP" sz="1400" b="1" dirty="0"/>
              <a:t>* : p&lt;0.05</a:t>
            </a:r>
            <a:endParaRPr kumimoji="1" lang="ja-JP" altLang="en-US" sz="1400" b="1" dirty="0"/>
          </a:p>
        </p:txBody>
      </p:sp>
      <p:sp>
        <p:nvSpPr>
          <p:cNvPr id="11" name="テキスト ボックス 10">
            <a:extLst>
              <a:ext uri="{FF2B5EF4-FFF2-40B4-BE49-F238E27FC236}">
                <a16:creationId xmlns:a16="http://schemas.microsoft.com/office/drawing/2014/main" id="{779068B1-C02F-840E-3684-10BBB665C46F}"/>
              </a:ext>
            </a:extLst>
          </p:cNvPr>
          <p:cNvSpPr txBox="1"/>
          <p:nvPr/>
        </p:nvSpPr>
        <p:spPr>
          <a:xfrm>
            <a:off x="763338" y="5882585"/>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2" name="テキスト ボックス 11">
            <a:extLst>
              <a:ext uri="{FF2B5EF4-FFF2-40B4-BE49-F238E27FC236}">
                <a16:creationId xmlns:a16="http://schemas.microsoft.com/office/drawing/2014/main" id="{8D13A4FC-20A3-CEE7-3AD7-31160F695AA7}"/>
              </a:ext>
            </a:extLst>
          </p:cNvPr>
          <p:cNvSpPr txBox="1"/>
          <p:nvPr/>
        </p:nvSpPr>
        <p:spPr>
          <a:xfrm>
            <a:off x="1638861" y="5882585"/>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13" name="テキスト ボックス 12">
            <a:extLst>
              <a:ext uri="{FF2B5EF4-FFF2-40B4-BE49-F238E27FC236}">
                <a16:creationId xmlns:a16="http://schemas.microsoft.com/office/drawing/2014/main" id="{CE435FB6-F0FA-542B-A0A7-72F8A81F81F5}"/>
              </a:ext>
            </a:extLst>
          </p:cNvPr>
          <p:cNvSpPr txBox="1"/>
          <p:nvPr/>
        </p:nvSpPr>
        <p:spPr>
          <a:xfrm>
            <a:off x="3375660" y="5882585"/>
            <a:ext cx="1300697"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
        <p:nvSpPr>
          <p:cNvPr id="14" name="テキスト ボックス 13">
            <a:extLst>
              <a:ext uri="{FF2B5EF4-FFF2-40B4-BE49-F238E27FC236}">
                <a16:creationId xmlns:a16="http://schemas.microsoft.com/office/drawing/2014/main" id="{B2267392-D01B-C3B1-6D5B-428CF6688663}"/>
              </a:ext>
            </a:extLst>
          </p:cNvPr>
          <p:cNvSpPr txBox="1"/>
          <p:nvPr/>
        </p:nvSpPr>
        <p:spPr>
          <a:xfrm rot="16200000">
            <a:off x="-223200" y="4905340"/>
            <a:ext cx="1748887" cy="307777"/>
          </a:xfrm>
          <a:prstGeom prst="rect">
            <a:avLst/>
          </a:prstGeom>
          <a:noFill/>
        </p:spPr>
        <p:txBody>
          <a:bodyPr wrap="square" rtlCol="0">
            <a:spAutoFit/>
          </a:bodyPr>
          <a:lstStyle/>
          <a:p>
            <a:pPr algn="ctr"/>
            <a:r>
              <a:rPr kumimoji="1" lang="ja-JP" altLang="en-US" sz="1400" b="1" dirty="0"/>
              <a:t>同時存在感覚強度</a:t>
            </a:r>
            <a:endParaRPr kumimoji="1" lang="en-US" altLang="ja-JP" sz="1400" b="1" dirty="0"/>
          </a:p>
        </p:txBody>
      </p:sp>
      <p:cxnSp>
        <p:nvCxnSpPr>
          <p:cNvPr id="15" name="コネクタ: カギ線 14">
            <a:extLst>
              <a:ext uri="{FF2B5EF4-FFF2-40B4-BE49-F238E27FC236}">
                <a16:creationId xmlns:a16="http://schemas.microsoft.com/office/drawing/2014/main" id="{4CA0C354-DECA-F637-BBE7-F987A613EA4B}"/>
              </a:ext>
            </a:extLst>
          </p:cNvPr>
          <p:cNvCxnSpPr>
            <a:cxnSpLocks/>
          </p:cNvCxnSpPr>
          <p:nvPr/>
        </p:nvCxnSpPr>
        <p:spPr>
          <a:xfrm rot="16200000" flipH="1">
            <a:off x="3230529" y="4470979"/>
            <a:ext cx="371563" cy="1176501"/>
          </a:xfrm>
          <a:prstGeom prst="bentConnector3">
            <a:avLst>
              <a:gd name="adj1" fmla="val -3076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5E1638C-9DA0-EE11-CA62-D16F84575BAC}"/>
              </a:ext>
            </a:extLst>
          </p:cNvPr>
          <p:cNvSpPr txBox="1"/>
          <p:nvPr/>
        </p:nvSpPr>
        <p:spPr>
          <a:xfrm>
            <a:off x="3187568" y="4560423"/>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39" name="正方形/長方形 38">
            <a:extLst>
              <a:ext uri="{FF2B5EF4-FFF2-40B4-BE49-F238E27FC236}">
                <a16:creationId xmlns:a16="http://schemas.microsoft.com/office/drawing/2014/main" id="{C693CACB-B35D-D2F4-FC8B-F1DFDF25F4A8}"/>
              </a:ext>
            </a:extLst>
          </p:cNvPr>
          <p:cNvSpPr/>
          <p:nvPr/>
        </p:nvSpPr>
        <p:spPr>
          <a:xfrm>
            <a:off x="9697860" y="4745467"/>
            <a:ext cx="172485" cy="274584"/>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76FE098-9C16-146B-4501-8E106B5EE9E5}"/>
              </a:ext>
            </a:extLst>
          </p:cNvPr>
          <p:cNvSpPr/>
          <p:nvPr/>
        </p:nvSpPr>
        <p:spPr>
          <a:xfrm>
            <a:off x="9697860" y="5155277"/>
            <a:ext cx="172485" cy="274584"/>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45FE5C7-3750-A177-F128-C71BA87A6A4C}"/>
              </a:ext>
            </a:extLst>
          </p:cNvPr>
          <p:cNvSpPr txBox="1"/>
          <p:nvPr/>
        </p:nvSpPr>
        <p:spPr>
          <a:xfrm>
            <a:off x="9842022" y="4745467"/>
            <a:ext cx="687977" cy="307777"/>
          </a:xfrm>
          <a:prstGeom prst="rect">
            <a:avLst/>
          </a:prstGeom>
          <a:noFill/>
        </p:spPr>
        <p:txBody>
          <a:bodyPr wrap="square" rtlCol="0">
            <a:spAutoFit/>
          </a:bodyPr>
          <a:lstStyle/>
          <a:p>
            <a:r>
              <a:rPr lang="ja-JP" altLang="en-US" sz="1400" b="1" dirty="0"/>
              <a:t>四足</a:t>
            </a:r>
            <a:endParaRPr kumimoji="1" lang="ja-JP" altLang="en-US" sz="1400" b="1" dirty="0"/>
          </a:p>
        </p:txBody>
      </p:sp>
      <p:sp>
        <p:nvSpPr>
          <p:cNvPr id="42" name="テキスト ボックス 41">
            <a:extLst>
              <a:ext uri="{FF2B5EF4-FFF2-40B4-BE49-F238E27FC236}">
                <a16:creationId xmlns:a16="http://schemas.microsoft.com/office/drawing/2014/main" id="{7FC1BD2A-6E68-81B6-A840-7BE2D2B68721}"/>
              </a:ext>
            </a:extLst>
          </p:cNvPr>
          <p:cNvSpPr txBox="1"/>
          <p:nvPr/>
        </p:nvSpPr>
        <p:spPr>
          <a:xfrm>
            <a:off x="9852463" y="5155277"/>
            <a:ext cx="687977" cy="307777"/>
          </a:xfrm>
          <a:prstGeom prst="rect">
            <a:avLst/>
          </a:prstGeom>
          <a:noFill/>
        </p:spPr>
        <p:txBody>
          <a:bodyPr wrap="square" rtlCol="0">
            <a:spAutoFit/>
          </a:bodyPr>
          <a:lstStyle/>
          <a:p>
            <a:r>
              <a:rPr kumimoji="1" lang="ja-JP" altLang="en-US" sz="1400" b="1" dirty="0"/>
              <a:t>車輪</a:t>
            </a:r>
          </a:p>
        </p:txBody>
      </p:sp>
      <p:pic>
        <p:nvPicPr>
          <p:cNvPr id="36" name="図 35" descr="グラフ, 箱ひげ図&#10;&#10;自動的に生成された説明">
            <a:extLst>
              <a:ext uri="{FF2B5EF4-FFF2-40B4-BE49-F238E27FC236}">
                <a16:creationId xmlns:a16="http://schemas.microsoft.com/office/drawing/2014/main" id="{35F73DC4-9DC2-EBA8-4CB7-1AB75B658DC2}"/>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5907592" y="4023498"/>
            <a:ext cx="3589291" cy="2119636"/>
          </a:xfrm>
          <a:prstGeom prst="rect">
            <a:avLst/>
          </a:prstGeom>
        </p:spPr>
      </p:pic>
      <p:sp>
        <p:nvSpPr>
          <p:cNvPr id="46" name="テキスト ボックス 45">
            <a:extLst>
              <a:ext uri="{FF2B5EF4-FFF2-40B4-BE49-F238E27FC236}">
                <a16:creationId xmlns:a16="http://schemas.microsoft.com/office/drawing/2014/main" id="{F91692BA-5F48-8DE9-A38E-C22D68432A0E}"/>
              </a:ext>
            </a:extLst>
          </p:cNvPr>
          <p:cNvSpPr txBox="1"/>
          <p:nvPr/>
        </p:nvSpPr>
        <p:spPr>
          <a:xfrm>
            <a:off x="6770839" y="5931194"/>
            <a:ext cx="1266082" cy="523220"/>
          </a:xfrm>
          <a:prstGeom prst="rect">
            <a:avLst/>
          </a:prstGeom>
          <a:solidFill>
            <a:schemeClr val="bg1"/>
          </a:solid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5" name="フッター プレースホルダー 4">
            <a:extLst>
              <a:ext uri="{FF2B5EF4-FFF2-40B4-BE49-F238E27FC236}">
                <a16:creationId xmlns:a16="http://schemas.microsoft.com/office/drawing/2014/main" id="{95DB6A69-AE33-F320-2247-B0492628FDC9}"/>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47" name="テキスト ボックス 46">
            <a:extLst>
              <a:ext uri="{FF2B5EF4-FFF2-40B4-BE49-F238E27FC236}">
                <a16:creationId xmlns:a16="http://schemas.microsoft.com/office/drawing/2014/main" id="{5C14AE71-D866-C2A0-5BB4-35681805172F}"/>
              </a:ext>
            </a:extLst>
          </p:cNvPr>
          <p:cNvSpPr txBox="1"/>
          <p:nvPr/>
        </p:nvSpPr>
        <p:spPr>
          <a:xfrm>
            <a:off x="7934619" y="5905397"/>
            <a:ext cx="1251395" cy="523220"/>
          </a:xfrm>
          <a:prstGeom prst="rect">
            <a:avLst/>
          </a:prstGeom>
          <a:solidFill>
            <a:schemeClr val="bg1"/>
          </a:solid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43" name="テキスト ボックス 42">
            <a:extLst>
              <a:ext uri="{FF2B5EF4-FFF2-40B4-BE49-F238E27FC236}">
                <a16:creationId xmlns:a16="http://schemas.microsoft.com/office/drawing/2014/main" id="{0FF2FDF9-7895-C5E7-5469-EC79A0C13671}"/>
              </a:ext>
            </a:extLst>
          </p:cNvPr>
          <p:cNvSpPr txBox="1"/>
          <p:nvPr/>
        </p:nvSpPr>
        <p:spPr>
          <a:xfrm rot="16200000">
            <a:off x="4675314" y="4825579"/>
            <a:ext cx="2406942" cy="307777"/>
          </a:xfrm>
          <a:prstGeom prst="rect">
            <a:avLst/>
          </a:prstGeom>
          <a:noFill/>
        </p:spPr>
        <p:txBody>
          <a:bodyPr wrap="square" rtlCol="0">
            <a:spAutoFit/>
          </a:bodyPr>
          <a:lstStyle/>
          <a:p>
            <a:r>
              <a:rPr lang="ja-JP" altLang="en-US" sz="1400" b="1" dirty="0"/>
              <a:t>切替までの操作時間（秒）</a:t>
            </a:r>
            <a:endParaRPr kumimoji="1" lang="en-US" altLang="ja-JP" sz="1400" b="1" dirty="0"/>
          </a:p>
        </p:txBody>
      </p:sp>
      <p:cxnSp>
        <p:nvCxnSpPr>
          <p:cNvPr id="44" name="直線コネクタ 43">
            <a:extLst>
              <a:ext uri="{FF2B5EF4-FFF2-40B4-BE49-F238E27FC236}">
                <a16:creationId xmlns:a16="http://schemas.microsoft.com/office/drawing/2014/main" id="{90B9AA4E-B402-F2E6-238D-7B15FE79C6B2}"/>
              </a:ext>
            </a:extLst>
          </p:cNvPr>
          <p:cNvCxnSpPr/>
          <p:nvPr/>
        </p:nvCxnSpPr>
        <p:spPr>
          <a:xfrm>
            <a:off x="6241335" y="5757753"/>
            <a:ext cx="32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F5A0C52-AC7D-B025-35B6-DE45E9CC5AEC}"/>
              </a:ext>
            </a:extLst>
          </p:cNvPr>
          <p:cNvSpPr txBox="1"/>
          <p:nvPr/>
        </p:nvSpPr>
        <p:spPr>
          <a:xfrm>
            <a:off x="9397186" y="5628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cxnSp>
        <p:nvCxnSpPr>
          <p:cNvPr id="48" name="直線コネクタ 47">
            <a:extLst>
              <a:ext uri="{FF2B5EF4-FFF2-40B4-BE49-F238E27FC236}">
                <a16:creationId xmlns:a16="http://schemas.microsoft.com/office/drawing/2014/main" id="{DE3E6792-9FC6-3F03-0DCA-39F7A13F46EA}"/>
              </a:ext>
            </a:extLst>
          </p:cNvPr>
          <p:cNvCxnSpPr>
            <a:cxnSpLocks/>
          </p:cNvCxnSpPr>
          <p:nvPr/>
        </p:nvCxnSpPr>
        <p:spPr>
          <a:xfrm>
            <a:off x="7976119" y="4122000"/>
            <a:ext cx="0" cy="22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5D83E3-414D-1CD6-F45F-698F626207AA}"/>
              </a:ext>
            </a:extLst>
          </p:cNvPr>
          <p:cNvSpPr txBox="1"/>
          <p:nvPr/>
        </p:nvSpPr>
        <p:spPr>
          <a:xfrm>
            <a:off x="1175111" y="4100858"/>
            <a:ext cx="1446013" cy="461665"/>
          </a:xfrm>
          <a:prstGeom prst="rect">
            <a:avLst/>
          </a:prstGeom>
          <a:noFill/>
        </p:spPr>
        <p:txBody>
          <a:bodyPr wrap="square" rtlCol="0">
            <a:spAutoFit/>
          </a:bodyPr>
          <a:lstStyle/>
          <a:p>
            <a:r>
              <a:rPr kumimoji="1" lang="en-US" altLang="ja-JP" sz="2400" dirty="0"/>
              <a:t>N=15</a:t>
            </a:r>
            <a:endParaRPr kumimoji="1" lang="ja-JP" altLang="en-US" sz="2400" dirty="0"/>
          </a:p>
        </p:txBody>
      </p:sp>
    </p:spTree>
    <p:extLst>
      <p:ext uri="{BB962C8B-B14F-4D97-AF65-F5344CB8AC3E}">
        <p14:creationId xmlns:p14="http://schemas.microsoft.com/office/powerpoint/2010/main" val="392062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465-3C0A-C023-238F-0E7ACC075D53}"/>
              </a:ext>
            </a:extLst>
          </p:cNvPr>
          <p:cNvSpPr>
            <a:spLocks noGrp="1"/>
          </p:cNvSpPr>
          <p:nvPr>
            <p:ph type="title"/>
          </p:nvPr>
        </p:nvSpPr>
        <p:spPr/>
        <p:txBody>
          <a:bodyPr/>
          <a:lstStyle/>
          <a:p>
            <a:r>
              <a:rPr kumimoji="1" lang="ja-JP" altLang="en-US" dirty="0"/>
              <a:t>身体と空間認知の結果（</a:t>
            </a:r>
            <a:r>
              <a:rPr lang="ja-JP" altLang="en-US" b="1" dirty="0"/>
              <a:t>条件</a:t>
            </a:r>
            <a:r>
              <a:rPr kumimoji="1" lang="en-US" altLang="ja-JP" b="1" dirty="0"/>
              <a:t>A</a:t>
            </a:r>
            <a:r>
              <a:rPr lang="en-US" altLang="ja-JP" b="1" dirty="0"/>
              <a:t>,</a:t>
            </a:r>
            <a:r>
              <a:rPr kumimoji="1" lang="en-US" altLang="ja-JP" b="1" dirty="0"/>
              <a:t>C </a:t>
            </a:r>
            <a:r>
              <a:rPr kumimoji="1" lang="ja-JP" altLang="en-US" dirty="0"/>
              <a:t>）</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5C379A08-0407-82A7-FD06-CE640296C65E}"/>
              </a:ext>
            </a:extLst>
          </p:cNvPr>
          <p:cNvSpPr>
            <a:spLocks noGrp="1"/>
          </p:cNvSpPr>
          <p:nvPr>
            <p:ph idx="1"/>
          </p:nvPr>
        </p:nvSpPr>
        <p:spPr>
          <a:xfrm>
            <a:off x="838201" y="1207008"/>
            <a:ext cx="10587360" cy="2624471"/>
          </a:xfrm>
        </p:spPr>
        <p:txBody>
          <a:bodyPr>
            <a:noAutofit/>
          </a:bodyPr>
          <a:lstStyle/>
          <a:p>
            <a:pPr>
              <a:lnSpc>
                <a:spcPct val="100000"/>
              </a:lnSpc>
              <a:spcBef>
                <a:spcPts val="600"/>
              </a:spcBef>
            </a:pPr>
            <a:r>
              <a:rPr lang="ja-JP" altLang="en-US" b="1" dirty="0"/>
              <a:t>条件</a:t>
            </a:r>
            <a:r>
              <a:rPr kumimoji="1" lang="en-US" altLang="ja-JP" b="1" dirty="0"/>
              <a:t>A</a:t>
            </a:r>
            <a:r>
              <a:rPr lang="en-US" altLang="ja-JP" b="1" dirty="0"/>
              <a:t>,</a:t>
            </a:r>
            <a:r>
              <a:rPr kumimoji="1" lang="en-US" altLang="ja-JP" b="1" dirty="0"/>
              <a:t>C</a:t>
            </a:r>
            <a:r>
              <a:rPr lang="ja-JP" altLang="en-US" b="1" dirty="0"/>
              <a:t>の結果</a:t>
            </a:r>
            <a:r>
              <a:rPr lang="en-US" altLang="ja-JP" b="1" dirty="0"/>
              <a:t>:</a:t>
            </a:r>
            <a:r>
              <a:rPr kumimoji="1" lang="en-US" altLang="ja-JP" dirty="0"/>
              <a:t>2</a:t>
            </a:r>
            <a:r>
              <a:rPr kumimoji="1" lang="ja-JP" altLang="en-US" dirty="0"/>
              <a:t>つの</a:t>
            </a:r>
            <a:r>
              <a:rPr lang="ja-JP" altLang="en-US" dirty="0"/>
              <a:t>遠隔空間に</a:t>
            </a:r>
            <a:r>
              <a:rPr lang="ja-JP" altLang="en-US" b="1" dirty="0">
                <a:solidFill>
                  <a:schemeClr val="accent4"/>
                </a:solidFill>
              </a:rPr>
              <a:t>分身</a:t>
            </a:r>
            <a:r>
              <a:rPr lang="ja-JP" altLang="en-US" dirty="0"/>
              <a:t>して存在する感覚を持つ傾向．</a:t>
            </a:r>
            <a:endParaRPr lang="en-US" altLang="ja-JP" dirty="0"/>
          </a:p>
          <a:p>
            <a:pPr lvl="1">
              <a:lnSpc>
                <a:spcPct val="100000"/>
              </a:lnSpc>
              <a:spcBef>
                <a:spcPts val="600"/>
              </a:spcBef>
            </a:pPr>
            <a:r>
              <a:rPr lang="ja-JP" altLang="en-US" b="1" dirty="0">
                <a:solidFill>
                  <a:schemeClr val="accent4"/>
                </a:solidFill>
              </a:rPr>
              <a:t>分身</a:t>
            </a:r>
            <a:r>
              <a:rPr lang="ja-JP" altLang="en-US" b="1" dirty="0"/>
              <a:t>したと回答した参加者</a:t>
            </a:r>
            <a:r>
              <a:rPr lang="en-US" altLang="ja-JP" b="1" dirty="0"/>
              <a:t>(</a:t>
            </a:r>
            <a:r>
              <a:rPr lang="ja-JP" altLang="en-US" b="1" dirty="0"/>
              <a:t>全体の</a:t>
            </a:r>
            <a:r>
              <a:rPr lang="en-US" altLang="ja-JP" b="1" dirty="0"/>
              <a:t>67%)</a:t>
            </a:r>
            <a:r>
              <a:rPr lang="ja-JP" altLang="en-US" b="1" dirty="0"/>
              <a:t>について：</a:t>
            </a:r>
            <a:br>
              <a:rPr lang="en-US" altLang="ja-JP" b="1" dirty="0"/>
            </a:br>
            <a:r>
              <a:rPr lang="en-US" altLang="ja-JP" dirty="0"/>
              <a:t>1</a:t>
            </a:r>
            <a:r>
              <a:rPr lang="ja-JP" altLang="en-US" dirty="0"/>
              <a:t>つの空間のみを視覚化することで各空間への没入感を強めたが，意識内で</a:t>
            </a:r>
            <a:r>
              <a:rPr lang="en-US" altLang="ja-JP" b="1" dirty="0"/>
              <a:t>2</a:t>
            </a:r>
            <a:r>
              <a:rPr lang="ja-JP" altLang="en-US" b="1" dirty="0"/>
              <a:t>つの空間の関係は未解決</a:t>
            </a:r>
            <a:r>
              <a:rPr lang="ja-JP" altLang="en-US" dirty="0"/>
              <a:t>．</a:t>
            </a:r>
            <a:r>
              <a:rPr lang="ja-JP" altLang="en-US" b="1" dirty="0"/>
              <a:t>各空間が身体位置を決める</a:t>
            </a:r>
            <a:r>
              <a:rPr lang="ja-JP" altLang="en-US" dirty="0"/>
              <a:t>ことを支持し，</a:t>
            </a:r>
            <a:r>
              <a:rPr lang="en-US" altLang="ja-JP" dirty="0"/>
              <a:t>2</a:t>
            </a:r>
            <a:r>
              <a:rPr lang="ja-JP" altLang="en-US" dirty="0"/>
              <a:t>身体を維持＝分身．</a:t>
            </a:r>
            <a:endParaRPr lang="en-US" altLang="ja-JP" dirty="0"/>
          </a:p>
          <a:p>
            <a:pPr lvl="1">
              <a:lnSpc>
                <a:spcPct val="100000"/>
              </a:lnSpc>
              <a:spcBef>
                <a:spcPts val="600"/>
              </a:spcBef>
            </a:pPr>
            <a:r>
              <a:rPr kumimoji="1" lang="ja-JP" altLang="en-US" b="1" dirty="0">
                <a:solidFill>
                  <a:schemeClr val="accent1"/>
                </a:solidFill>
              </a:rPr>
              <a:t>空間が融合</a:t>
            </a:r>
            <a:r>
              <a:rPr kumimoji="1" lang="ja-JP" altLang="en-US" b="1" dirty="0"/>
              <a:t>したと回答した参加者</a:t>
            </a:r>
            <a:r>
              <a:rPr kumimoji="1" lang="en-US" altLang="ja-JP" b="1" dirty="0"/>
              <a:t>(</a:t>
            </a:r>
            <a:r>
              <a:rPr kumimoji="1" lang="ja-JP" altLang="en-US" b="1" dirty="0"/>
              <a:t>全体の</a:t>
            </a:r>
            <a:r>
              <a:rPr kumimoji="1" lang="en-US" altLang="ja-JP" b="1" dirty="0"/>
              <a:t>33%)</a:t>
            </a:r>
            <a:r>
              <a:rPr kumimoji="1" lang="ja-JP" altLang="en-US" b="1" dirty="0"/>
              <a:t>について：</a:t>
            </a:r>
            <a:br>
              <a:rPr lang="en-US" altLang="ja-JP" b="1" dirty="0"/>
            </a:br>
            <a:r>
              <a:rPr kumimoji="1" lang="ja-JP" altLang="en-US" dirty="0"/>
              <a:t>非表示の空間の認知空間の意識水準が高く，その視覚情報を脳内で維持したまま知覚空間を認知し，</a:t>
            </a:r>
            <a:r>
              <a:rPr kumimoji="1" lang="en-US" altLang="ja-JP" dirty="0"/>
              <a:t>2</a:t>
            </a:r>
            <a:r>
              <a:rPr kumimoji="1" lang="ja-JP" altLang="en-US" dirty="0"/>
              <a:t>つの認知空間が融合した．つまり，</a:t>
            </a:r>
            <a:r>
              <a:rPr kumimoji="1" lang="ja-JP" altLang="en-US" b="1" dirty="0"/>
              <a:t>身体位置を維持</a:t>
            </a:r>
            <a:r>
              <a:rPr kumimoji="1" lang="ja-JP" altLang="en-US" dirty="0"/>
              <a:t>したまま</a:t>
            </a:r>
            <a:r>
              <a:rPr kumimoji="1" lang="en-US" altLang="ja-JP" dirty="0"/>
              <a:t>2</a:t>
            </a:r>
            <a:r>
              <a:rPr lang="ja-JP" altLang="en-US" dirty="0"/>
              <a:t>箇所の空間を引き寄せている．</a:t>
            </a:r>
            <a:endParaRPr kumimoji="1" lang="ja-JP" altLang="en-US" dirty="0"/>
          </a:p>
        </p:txBody>
      </p:sp>
      <p:sp>
        <p:nvSpPr>
          <p:cNvPr id="4" name="日付プレースホルダー 3">
            <a:extLst>
              <a:ext uri="{FF2B5EF4-FFF2-40B4-BE49-F238E27FC236}">
                <a16:creationId xmlns:a16="http://schemas.microsoft.com/office/drawing/2014/main" id="{1BBEB5EA-A8FB-F5B8-5B31-D4EE39ABDE6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F08A78-B57D-2D9D-6F46-AB172A775EF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AC65468-841C-58E4-8D5B-AFA23A949BB0}"/>
              </a:ext>
            </a:extLst>
          </p:cNvPr>
          <p:cNvSpPr>
            <a:spLocks noGrp="1"/>
          </p:cNvSpPr>
          <p:nvPr>
            <p:ph type="sldNum" sz="quarter" idx="12"/>
          </p:nvPr>
        </p:nvSpPr>
        <p:spPr/>
        <p:txBody>
          <a:bodyPr/>
          <a:lstStyle/>
          <a:p>
            <a:fld id="{28498C4A-281D-456F-B1B5-DFF3FFC7FCB3}" type="slidenum">
              <a:rPr kumimoji="1" lang="ja-JP" altLang="en-US" smtClean="0"/>
              <a:t>16</a:t>
            </a:fld>
            <a:endParaRPr kumimoji="1" lang="ja-JP" altLang="en-US"/>
          </a:p>
        </p:txBody>
      </p:sp>
      <p:pic>
        <p:nvPicPr>
          <p:cNvPr id="8" name="グラフィックス 7">
            <a:extLst>
              <a:ext uri="{FF2B5EF4-FFF2-40B4-BE49-F238E27FC236}">
                <a16:creationId xmlns:a16="http://schemas.microsoft.com/office/drawing/2014/main" id="{06133105-06A1-D4EB-0950-5CDBD9D305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4633" y="4106754"/>
            <a:ext cx="4778248" cy="1884637"/>
          </a:xfrm>
          <a:prstGeom prst="rect">
            <a:avLst/>
          </a:prstGeom>
        </p:spPr>
      </p:pic>
      <p:sp>
        <p:nvSpPr>
          <p:cNvPr id="9" name="テキスト ボックス 8">
            <a:extLst>
              <a:ext uri="{FF2B5EF4-FFF2-40B4-BE49-F238E27FC236}">
                <a16:creationId xmlns:a16="http://schemas.microsoft.com/office/drawing/2014/main" id="{97E3FE9A-7E23-FAF4-D062-C808C226DDF5}"/>
              </a:ext>
            </a:extLst>
          </p:cNvPr>
          <p:cNvSpPr txBox="1"/>
          <p:nvPr/>
        </p:nvSpPr>
        <p:spPr>
          <a:xfrm rot="16200000">
            <a:off x="1329650" y="4764887"/>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0" name="テキスト ボックス 9">
            <a:extLst>
              <a:ext uri="{FF2B5EF4-FFF2-40B4-BE49-F238E27FC236}">
                <a16:creationId xmlns:a16="http://schemas.microsoft.com/office/drawing/2014/main" id="{42E708CD-95BF-AF43-DB6B-ED66FCD997C5}"/>
              </a:ext>
            </a:extLst>
          </p:cNvPr>
          <p:cNvSpPr txBox="1"/>
          <p:nvPr/>
        </p:nvSpPr>
        <p:spPr>
          <a:xfrm>
            <a:off x="7296428" y="5237861"/>
            <a:ext cx="4008375"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6" name="テキスト ボックス 15">
            <a:extLst>
              <a:ext uri="{FF2B5EF4-FFF2-40B4-BE49-F238E27FC236}">
                <a16:creationId xmlns:a16="http://schemas.microsoft.com/office/drawing/2014/main" id="{E6C55E6A-AA3F-47BB-849E-2F46632DD8A2}"/>
              </a:ext>
            </a:extLst>
          </p:cNvPr>
          <p:cNvSpPr txBox="1"/>
          <p:nvPr/>
        </p:nvSpPr>
        <p:spPr>
          <a:xfrm>
            <a:off x="7253504" y="4611000"/>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7" name="正方形/長方形 16">
            <a:extLst>
              <a:ext uri="{FF2B5EF4-FFF2-40B4-BE49-F238E27FC236}">
                <a16:creationId xmlns:a16="http://schemas.microsoft.com/office/drawing/2014/main" id="{4900249A-1D31-1092-E998-BAA01EE0CB7C}"/>
              </a:ext>
            </a:extLst>
          </p:cNvPr>
          <p:cNvSpPr/>
          <p:nvPr/>
        </p:nvSpPr>
        <p:spPr>
          <a:xfrm>
            <a:off x="7145320" y="5264423"/>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7ABF31D-233B-7D13-3E43-A2C3D78D61F4}"/>
              </a:ext>
            </a:extLst>
          </p:cNvPr>
          <p:cNvSpPr/>
          <p:nvPr/>
        </p:nvSpPr>
        <p:spPr>
          <a:xfrm>
            <a:off x="7137655" y="4652441"/>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36CE80-1F34-FC20-C51E-A279ED585181}"/>
              </a:ext>
            </a:extLst>
          </p:cNvPr>
          <p:cNvSpPr txBox="1"/>
          <p:nvPr/>
        </p:nvSpPr>
        <p:spPr>
          <a:xfrm>
            <a:off x="2659999" y="5810768"/>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23" name="テキスト ボックス 22">
            <a:extLst>
              <a:ext uri="{FF2B5EF4-FFF2-40B4-BE49-F238E27FC236}">
                <a16:creationId xmlns:a16="http://schemas.microsoft.com/office/drawing/2014/main" id="{1FAA4A0E-594E-4D59-D417-3745BC932820}"/>
              </a:ext>
            </a:extLst>
          </p:cNvPr>
          <p:cNvSpPr txBox="1"/>
          <p:nvPr/>
        </p:nvSpPr>
        <p:spPr>
          <a:xfrm>
            <a:off x="3767758" y="5810768"/>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24" name="テキスト ボックス 23">
            <a:extLst>
              <a:ext uri="{FF2B5EF4-FFF2-40B4-BE49-F238E27FC236}">
                <a16:creationId xmlns:a16="http://schemas.microsoft.com/office/drawing/2014/main" id="{41F3193C-611B-AC26-D4CC-7F47E138C431}"/>
              </a:ext>
            </a:extLst>
          </p:cNvPr>
          <p:cNvSpPr txBox="1"/>
          <p:nvPr/>
        </p:nvSpPr>
        <p:spPr>
          <a:xfrm>
            <a:off x="5342719" y="5810768"/>
            <a:ext cx="2139169"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7" name="四角形: 角を丸くする 6">
            <a:extLst>
              <a:ext uri="{FF2B5EF4-FFF2-40B4-BE49-F238E27FC236}">
                <a16:creationId xmlns:a16="http://schemas.microsoft.com/office/drawing/2014/main" id="{7E961F71-91D9-89C1-4F25-B57F16CFC49A}"/>
              </a:ext>
            </a:extLst>
          </p:cNvPr>
          <p:cNvSpPr/>
          <p:nvPr/>
        </p:nvSpPr>
        <p:spPr>
          <a:xfrm>
            <a:off x="2784499"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7629F344-21D1-F868-721F-1F79FCFBB33B}"/>
              </a:ext>
            </a:extLst>
          </p:cNvPr>
          <p:cNvSpPr/>
          <p:nvPr/>
        </p:nvSpPr>
        <p:spPr>
          <a:xfrm>
            <a:off x="5675218"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74285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29D8-ED00-0142-11DF-FDE264C4871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FAC293-8DB0-53C4-7ABD-A9D3A4DCB58B}"/>
              </a:ext>
            </a:extLst>
          </p:cNvPr>
          <p:cNvSpPr>
            <a:spLocks noGrp="1"/>
          </p:cNvSpPr>
          <p:nvPr>
            <p:ph type="title"/>
          </p:nvPr>
        </p:nvSpPr>
        <p:spPr/>
        <p:txBody>
          <a:bodyPr/>
          <a:lstStyle/>
          <a:p>
            <a:r>
              <a:rPr kumimoji="1" lang="ja-JP" altLang="en-US" dirty="0"/>
              <a:t>身体と空間認知の結果（条件</a:t>
            </a:r>
            <a:r>
              <a:rPr lang="en-US" altLang="ja-JP" dirty="0"/>
              <a:t>B</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DB732297-BA9A-5217-F1D2-DAECB524C604}"/>
              </a:ext>
            </a:extLst>
          </p:cNvPr>
          <p:cNvSpPr>
            <a:spLocks noGrp="1"/>
          </p:cNvSpPr>
          <p:nvPr>
            <p:ph idx="1"/>
          </p:nvPr>
        </p:nvSpPr>
        <p:spPr>
          <a:xfrm>
            <a:off x="838201" y="1207008"/>
            <a:ext cx="10587360" cy="2411887"/>
          </a:xfrm>
        </p:spPr>
        <p:txBody>
          <a:bodyPr>
            <a:noAutofit/>
          </a:bodyPr>
          <a:lstStyle/>
          <a:p>
            <a:r>
              <a:rPr lang="en-US" altLang="ja-JP" b="1" dirty="0"/>
              <a:t>B</a:t>
            </a:r>
            <a:r>
              <a:rPr kumimoji="1" lang="ja-JP" altLang="en-US" b="1" dirty="0"/>
              <a:t>条件の結果</a:t>
            </a:r>
            <a:r>
              <a:rPr lang="en-US" altLang="ja-JP" b="1" dirty="0"/>
              <a:t>:</a:t>
            </a:r>
            <a:r>
              <a:rPr kumimoji="1" lang="en-US" altLang="ja-JP" dirty="0"/>
              <a:t>2</a:t>
            </a:r>
            <a:r>
              <a:rPr kumimoji="1" lang="ja-JP" altLang="en-US" dirty="0"/>
              <a:t>つの</a:t>
            </a:r>
            <a:r>
              <a:rPr lang="ja-JP" altLang="en-US" dirty="0"/>
              <a:t>遠隔</a:t>
            </a:r>
            <a:r>
              <a:rPr lang="ja-JP" altLang="en-US" b="1" dirty="0">
                <a:solidFill>
                  <a:schemeClr val="accent1"/>
                </a:solidFill>
              </a:rPr>
              <a:t>空間が融合</a:t>
            </a:r>
            <a:r>
              <a:rPr lang="ja-JP" altLang="en-US" dirty="0"/>
              <a:t>した空間に存在する感覚を持つ傾向．</a:t>
            </a:r>
            <a:endParaRPr lang="en-US" altLang="ja-JP" dirty="0"/>
          </a:p>
          <a:p>
            <a:pPr lvl="1"/>
            <a:r>
              <a:rPr lang="ja-JP" altLang="en-US" b="1" dirty="0">
                <a:solidFill>
                  <a:schemeClr val="accent1"/>
                </a:solidFill>
              </a:rPr>
              <a:t>空間が融合した</a:t>
            </a:r>
            <a:r>
              <a:rPr lang="ja-JP" altLang="en-US" b="1" dirty="0"/>
              <a:t>と回答した参加者</a:t>
            </a:r>
            <a:r>
              <a:rPr lang="en-US" altLang="ja-JP" b="1" dirty="0"/>
              <a:t>(</a:t>
            </a:r>
            <a:r>
              <a:rPr lang="ja-JP" altLang="en-US" b="1" dirty="0"/>
              <a:t>全体の</a:t>
            </a:r>
            <a:r>
              <a:rPr lang="en-US" altLang="ja-JP" b="1" dirty="0"/>
              <a:t>60%)</a:t>
            </a:r>
            <a:r>
              <a:rPr lang="ja-JP" altLang="en-US" b="1" dirty="0"/>
              <a:t>について：</a:t>
            </a:r>
            <a:br>
              <a:rPr lang="en-US" altLang="ja-JP" b="1" dirty="0"/>
            </a:br>
            <a:r>
              <a:rPr lang="ja-JP" altLang="en-US" b="1" dirty="0"/>
              <a:t>身体位置を維持</a:t>
            </a:r>
            <a:r>
              <a:rPr lang="ja-JP" altLang="en-US" dirty="0"/>
              <a:t>したまま遠隔の</a:t>
            </a:r>
            <a:r>
              <a:rPr lang="en-US" altLang="ja-JP" dirty="0"/>
              <a:t>2</a:t>
            </a:r>
            <a:r>
              <a:rPr lang="ja-JP" altLang="en-US" dirty="0"/>
              <a:t>空間が融合した</a:t>
            </a:r>
            <a:r>
              <a:rPr lang="en-US" altLang="ja-JP" dirty="0"/>
              <a:t>1</a:t>
            </a:r>
            <a:r>
              <a:rPr lang="ja-JP" altLang="en-US" dirty="0"/>
              <a:t>つの空間に</a:t>
            </a:r>
            <a:r>
              <a:rPr lang="en-US" altLang="ja-JP" b="1" dirty="0"/>
              <a:t>1</a:t>
            </a:r>
            <a:r>
              <a:rPr lang="ja-JP" altLang="en-US" b="1" dirty="0"/>
              <a:t>つの分身が存在</a:t>
            </a:r>
            <a:r>
              <a:rPr lang="ja-JP" altLang="en-US" dirty="0"/>
              <a:t>する感覚が強くなった．</a:t>
            </a:r>
            <a:endParaRPr lang="en-US" altLang="ja-JP" dirty="0"/>
          </a:p>
          <a:p>
            <a:pPr lvl="1"/>
            <a:r>
              <a:rPr kumimoji="1" lang="ja-JP" altLang="en-US" b="1" dirty="0">
                <a:solidFill>
                  <a:schemeClr val="accent4"/>
                </a:solidFill>
              </a:rPr>
              <a:t>分身して存在した</a:t>
            </a:r>
            <a:r>
              <a:rPr kumimoji="1" lang="ja-JP" altLang="en-US" b="1" dirty="0"/>
              <a:t>と回答 </a:t>
            </a:r>
            <a:r>
              <a:rPr kumimoji="1" lang="en-US" altLang="ja-JP" b="1" dirty="0"/>
              <a:t>(</a:t>
            </a:r>
            <a:r>
              <a:rPr kumimoji="1" lang="ja-JP" altLang="en-US" b="1" dirty="0"/>
              <a:t>全体の</a:t>
            </a:r>
            <a:r>
              <a:rPr kumimoji="1" lang="en-US" altLang="ja-JP" b="1" dirty="0"/>
              <a:t>40%)</a:t>
            </a:r>
            <a:r>
              <a:rPr lang="ja-JP" altLang="en-US" b="1" dirty="0"/>
              <a:t>について</a:t>
            </a:r>
            <a:r>
              <a:rPr kumimoji="1" lang="ja-JP" altLang="en-US" dirty="0"/>
              <a:t>：</a:t>
            </a:r>
            <a:br>
              <a:rPr kumimoji="1" lang="en-US" altLang="ja-JP" dirty="0"/>
            </a:br>
            <a:r>
              <a:rPr kumimoji="1" lang="ja-JP" altLang="en-US" dirty="0"/>
              <a:t>知覚されているオーバーレイ画像は，</a:t>
            </a:r>
            <a:r>
              <a:rPr kumimoji="1" lang="en-US" altLang="ja-JP" dirty="0"/>
              <a:t>1</a:t>
            </a:r>
            <a:r>
              <a:rPr kumimoji="1" lang="ja-JP" altLang="en-US" dirty="0"/>
              <a:t>つの融合空間ではなく</a:t>
            </a:r>
            <a:r>
              <a:rPr kumimoji="1" lang="en-US" altLang="ja-JP" dirty="0"/>
              <a:t>2</a:t>
            </a:r>
            <a:r>
              <a:rPr lang="ja-JP" altLang="en-US" dirty="0"/>
              <a:t>つ</a:t>
            </a:r>
            <a:r>
              <a:rPr kumimoji="1" lang="ja-JP" altLang="en-US" dirty="0"/>
              <a:t>の離れた空間を同時に知覚しているみなす感覚を意味している．</a:t>
            </a:r>
            <a:r>
              <a:rPr kumimoji="1" lang="ja-JP" altLang="en-US" b="1" dirty="0"/>
              <a:t>空間が身体位置</a:t>
            </a:r>
            <a:r>
              <a:rPr kumimoji="1" lang="ja-JP" altLang="en-US" dirty="0"/>
              <a:t>を決定．</a:t>
            </a:r>
          </a:p>
        </p:txBody>
      </p:sp>
      <p:sp>
        <p:nvSpPr>
          <p:cNvPr id="4" name="日付プレースホルダー 3">
            <a:extLst>
              <a:ext uri="{FF2B5EF4-FFF2-40B4-BE49-F238E27FC236}">
                <a16:creationId xmlns:a16="http://schemas.microsoft.com/office/drawing/2014/main" id="{3D3461C2-23B5-EA92-B866-3301ADD8CAF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54DAF5E1-F554-7206-649E-4FA78A0D844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0E9667A-0B31-8A0A-D07C-CEA738BE4D2C}"/>
              </a:ext>
            </a:extLst>
          </p:cNvPr>
          <p:cNvSpPr>
            <a:spLocks noGrp="1"/>
          </p:cNvSpPr>
          <p:nvPr>
            <p:ph type="sldNum" sz="quarter" idx="12"/>
          </p:nvPr>
        </p:nvSpPr>
        <p:spPr/>
        <p:txBody>
          <a:bodyPr/>
          <a:lstStyle/>
          <a:p>
            <a:fld id="{28498C4A-281D-456F-B1B5-DFF3FFC7FCB3}" type="slidenum">
              <a:rPr kumimoji="1" lang="ja-JP" altLang="en-US" smtClean="0"/>
              <a:t>17</a:t>
            </a:fld>
            <a:endParaRPr kumimoji="1" lang="ja-JP" altLang="en-US"/>
          </a:p>
        </p:txBody>
      </p:sp>
      <p:pic>
        <p:nvPicPr>
          <p:cNvPr id="7" name="グラフィックス 6">
            <a:extLst>
              <a:ext uri="{FF2B5EF4-FFF2-40B4-BE49-F238E27FC236}">
                <a16:creationId xmlns:a16="http://schemas.microsoft.com/office/drawing/2014/main" id="{C7093110-E26F-5E09-D29E-5B3E52E5BD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1089" y="4140620"/>
            <a:ext cx="4778248" cy="1884637"/>
          </a:xfrm>
          <a:prstGeom prst="rect">
            <a:avLst/>
          </a:prstGeom>
        </p:spPr>
      </p:pic>
      <p:sp>
        <p:nvSpPr>
          <p:cNvPr id="8" name="テキスト ボックス 7">
            <a:extLst>
              <a:ext uri="{FF2B5EF4-FFF2-40B4-BE49-F238E27FC236}">
                <a16:creationId xmlns:a16="http://schemas.microsoft.com/office/drawing/2014/main" id="{ED541011-0700-C5DC-6EC4-090ED05C35D5}"/>
              </a:ext>
            </a:extLst>
          </p:cNvPr>
          <p:cNvSpPr txBox="1"/>
          <p:nvPr/>
        </p:nvSpPr>
        <p:spPr>
          <a:xfrm rot="16200000">
            <a:off x="1286106" y="4798753"/>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9" name="テキスト ボックス 8">
            <a:extLst>
              <a:ext uri="{FF2B5EF4-FFF2-40B4-BE49-F238E27FC236}">
                <a16:creationId xmlns:a16="http://schemas.microsoft.com/office/drawing/2014/main" id="{96098124-DA10-BD73-2865-3E7404830358}"/>
              </a:ext>
            </a:extLst>
          </p:cNvPr>
          <p:cNvSpPr txBox="1"/>
          <p:nvPr/>
        </p:nvSpPr>
        <p:spPr>
          <a:xfrm>
            <a:off x="7252884" y="5271727"/>
            <a:ext cx="3840870"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0" name="テキスト ボックス 9">
            <a:extLst>
              <a:ext uri="{FF2B5EF4-FFF2-40B4-BE49-F238E27FC236}">
                <a16:creationId xmlns:a16="http://schemas.microsoft.com/office/drawing/2014/main" id="{A21FDA19-2940-FB0B-63AF-247EC1EF0B3C}"/>
              </a:ext>
            </a:extLst>
          </p:cNvPr>
          <p:cNvSpPr txBox="1"/>
          <p:nvPr/>
        </p:nvSpPr>
        <p:spPr>
          <a:xfrm>
            <a:off x="7209960" y="4644866"/>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1" name="正方形/長方形 10">
            <a:extLst>
              <a:ext uri="{FF2B5EF4-FFF2-40B4-BE49-F238E27FC236}">
                <a16:creationId xmlns:a16="http://schemas.microsoft.com/office/drawing/2014/main" id="{2B9959B8-FD1B-C2E0-0D8F-F67593F666CB}"/>
              </a:ext>
            </a:extLst>
          </p:cNvPr>
          <p:cNvSpPr/>
          <p:nvPr/>
        </p:nvSpPr>
        <p:spPr>
          <a:xfrm>
            <a:off x="7101776" y="5298289"/>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191A4E1-B16F-B831-5E58-CAC0188B651F}"/>
              </a:ext>
            </a:extLst>
          </p:cNvPr>
          <p:cNvSpPr/>
          <p:nvPr/>
        </p:nvSpPr>
        <p:spPr>
          <a:xfrm>
            <a:off x="7094111" y="4686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97431F3-DED5-D3E2-BEBD-7AEE040323CB}"/>
              </a:ext>
            </a:extLst>
          </p:cNvPr>
          <p:cNvSpPr txBox="1"/>
          <p:nvPr/>
        </p:nvSpPr>
        <p:spPr>
          <a:xfrm>
            <a:off x="2616455" y="5844634"/>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A5E9F127-349B-6907-EF38-78AE8D9FD469}"/>
              </a:ext>
            </a:extLst>
          </p:cNvPr>
          <p:cNvSpPr txBox="1"/>
          <p:nvPr/>
        </p:nvSpPr>
        <p:spPr>
          <a:xfrm>
            <a:off x="3724214" y="5844634"/>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1793654-DFE2-F16E-0371-FB4AD6F9E28B}"/>
              </a:ext>
            </a:extLst>
          </p:cNvPr>
          <p:cNvSpPr txBox="1"/>
          <p:nvPr/>
        </p:nvSpPr>
        <p:spPr>
          <a:xfrm>
            <a:off x="5299175" y="5844634"/>
            <a:ext cx="2454482"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四角形: 角を丸くする 15">
            <a:extLst>
              <a:ext uri="{FF2B5EF4-FFF2-40B4-BE49-F238E27FC236}">
                <a16:creationId xmlns:a16="http://schemas.microsoft.com/office/drawing/2014/main" id="{F733191D-1417-1AF8-1822-94BE15B6ECC3}"/>
              </a:ext>
            </a:extLst>
          </p:cNvPr>
          <p:cNvSpPr/>
          <p:nvPr/>
        </p:nvSpPr>
        <p:spPr>
          <a:xfrm>
            <a:off x="4204878" y="4072745"/>
            <a:ext cx="1452563" cy="245664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145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644A2-1BEB-428A-F701-2D2C7A5664F3}"/>
              </a:ext>
            </a:extLst>
          </p:cNvPr>
          <p:cNvSpPr>
            <a:spLocks noGrp="1"/>
          </p:cNvSpPr>
          <p:nvPr>
            <p:ph type="title"/>
          </p:nvPr>
        </p:nvSpPr>
        <p:spPr/>
        <p:txBody>
          <a:bodyPr/>
          <a:lstStyle/>
          <a:p>
            <a:r>
              <a:rPr kumimoji="1" lang="ja-JP" altLang="en-US" dirty="0"/>
              <a:t>考察のまとめ</a:t>
            </a:r>
          </a:p>
        </p:txBody>
      </p:sp>
      <p:sp>
        <p:nvSpPr>
          <p:cNvPr id="3" name="コンテンツ プレースホルダー 2">
            <a:extLst>
              <a:ext uri="{FF2B5EF4-FFF2-40B4-BE49-F238E27FC236}">
                <a16:creationId xmlns:a16="http://schemas.microsoft.com/office/drawing/2014/main" id="{7C2998BF-F639-FAD9-0CBC-7ED6AB5C4758}"/>
              </a:ext>
            </a:extLst>
          </p:cNvPr>
          <p:cNvSpPr>
            <a:spLocks noGrp="1"/>
          </p:cNvSpPr>
          <p:nvPr>
            <p:ph idx="1"/>
          </p:nvPr>
        </p:nvSpPr>
        <p:spPr>
          <a:xfrm>
            <a:off x="838201" y="1207008"/>
            <a:ext cx="10920412" cy="5082955"/>
          </a:xfrm>
        </p:spPr>
        <p:txBody>
          <a:bodyPr>
            <a:noAutofit/>
          </a:bodyPr>
          <a:lstStyle/>
          <a:p>
            <a:pPr>
              <a:lnSpc>
                <a:spcPct val="100000"/>
              </a:lnSpc>
              <a:spcBef>
                <a:spcPts val="1200"/>
              </a:spcBef>
            </a:pPr>
            <a:r>
              <a:rPr kumimoji="1" lang="ja-JP" altLang="en-US" sz="2800" dirty="0"/>
              <a:t>２箇所の空間への没入型テレプレゼンスを提示する場合に，</a:t>
            </a:r>
            <a:br>
              <a:rPr lang="en-US" altLang="ja-JP" sz="2800" dirty="0"/>
            </a:br>
            <a:r>
              <a:rPr kumimoji="1" lang="ja-JP" altLang="en-US" sz="2800" dirty="0"/>
              <a:t>遠隔空間を</a:t>
            </a:r>
            <a:r>
              <a:rPr kumimoji="1" lang="en-US" altLang="ja-JP" sz="2800" b="1" dirty="0"/>
              <a:t>1</a:t>
            </a:r>
            <a:r>
              <a:rPr kumimoji="1" lang="ja-JP" altLang="en-US" sz="2800" b="1" dirty="0"/>
              <a:t>つずつ可視化する形式</a:t>
            </a:r>
            <a:r>
              <a:rPr kumimoji="1" lang="ja-JP" altLang="en-US" sz="2800" dirty="0"/>
              <a:t>と，</a:t>
            </a:r>
            <a:r>
              <a:rPr kumimoji="1" lang="ja-JP" altLang="en-US" sz="2800" b="1" dirty="0"/>
              <a:t>空間を重ねて表示する形式</a:t>
            </a:r>
            <a:r>
              <a:rPr kumimoji="1" lang="ja-JP" altLang="en-US" sz="2800" dirty="0"/>
              <a:t>を比較．</a:t>
            </a:r>
            <a:endParaRPr lang="en-US" altLang="ja-JP" sz="2800" dirty="0"/>
          </a:p>
          <a:p>
            <a:pPr lvl="1">
              <a:lnSpc>
                <a:spcPct val="100000"/>
              </a:lnSpc>
              <a:spcBef>
                <a:spcPts val="1200"/>
              </a:spcBef>
            </a:pPr>
            <a:r>
              <a:rPr kumimoji="1" lang="ja-JP" altLang="en-US" sz="2800" dirty="0"/>
              <a:t>２空間の提示継続性が同時知覚性を高めるため</a:t>
            </a:r>
            <a:br>
              <a:rPr lang="en-US" altLang="ja-JP" sz="2800" dirty="0"/>
            </a:br>
            <a:r>
              <a:rPr lang="ja-JP" altLang="en-US" sz="2800" b="1" dirty="0"/>
              <a:t>空間を重ねて表示する形式</a:t>
            </a:r>
            <a:r>
              <a:rPr lang="ja-JP" altLang="en-US" sz="2800" dirty="0"/>
              <a:t>が</a:t>
            </a:r>
            <a:r>
              <a:rPr lang="ja-JP" altLang="en-US" sz="2800" b="1" dirty="0"/>
              <a:t>同時存在感が高い．</a:t>
            </a:r>
            <a:endParaRPr lang="en-US" altLang="ja-JP" sz="2800" b="1" dirty="0"/>
          </a:p>
          <a:p>
            <a:pPr>
              <a:lnSpc>
                <a:spcPct val="100000"/>
              </a:lnSpc>
              <a:spcBef>
                <a:spcPts val="1200"/>
              </a:spcBef>
            </a:pPr>
            <a:r>
              <a:rPr kumimoji="1" lang="ja-JP" altLang="en-US" sz="2800" dirty="0"/>
              <a:t>２空間の引き寄せで</a:t>
            </a:r>
            <a:r>
              <a:rPr kumimoji="1" lang="ja-JP" altLang="en-US" sz="2800" b="1" dirty="0"/>
              <a:t>身体位置を維持</a:t>
            </a:r>
            <a:r>
              <a:rPr kumimoji="1" lang="ja-JP" altLang="en-US" sz="2800" dirty="0"/>
              <a:t>する か</a:t>
            </a:r>
            <a:br>
              <a:rPr lang="en-US" altLang="ja-JP" sz="2800" dirty="0"/>
            </a:br>
            <a:r>
              <a:rPr lang="en-US" altLang="ja-JP" sz="2800" dirty="0"/>
              <a:t>      </a:t>
            </a:r>
            <a:r>
              <a:rPr kumimoji="1" lang="ja-JP" altLang="en-US" sz="2800" dirty="0"/>
              <a:t>２空間が優位で</a:t>
            </a:r>
            <a:r>
              <a:rPr kumimoji="1" lang="ja-JP" altLang="en-US" sz="2800" b="1" dirty="0"/>
              <a:t>身体位置が分身</a:t>
            </a:r>
            <a:r>
              <a:rPr kumimoji="1" lang="ja-JP" altLang="en-US" sz="2800" dirty="0"/>
              <a:t>する</a:t>
            </a:r>
            <a:r>
              <a:rPr lang="ja-JP" altLang="en-US" sz="2800" dirty="0"/>
              <a:t>かの質問の結果．</a:t>
            </a:r>
            <a:endParaRPr lang="en-US" altLang="ja-JP" sz="2800" dirty="0"/>
          </a:p>
          <a:p>
            <a:pPr lvl="1">
              <a:lnSpc>
                <a:spcPct val="100000"/>
              </a:lnSpc>
              <a:spcBef>
                <a:spcPts val="1200"/>
              </a:spcBef>
            </a:pPr>
            <a:r>
              <a:rPr kumimoji="1" lang="ja-JP" altLang="en-US" sz="2800" b="1" dirty="0"/>
              <a:t>空間を重ねて表示する形式</a:t>
            </a:r>
            <a:r>
              <a:rPr kumimoji="1" lang="ja-JP" altLang="en-US" sz="2800" dirty="0"/>
              <a:t>が身体位置維持の提示法と考えると，</a:t>
            </a:r>
            <a:br>
              <a:rPr kumimoji="1" lang="en-US" altLang="ja-JP" sz="2800" dirty="0"/>
            </a:br>
            <a:r>
              <a:rPr kumimoji="1" lang="en-US" altLang="ja-JP" sz="2800" dirty="0"/>
              <a:t>2</a:t>
            </a:r>
            <a:r>
              <a:rPr kumimoji="1" lang="ja-JP" altLang="en-US" sz="2800" dirty="0"/>
              <a:t>空間が引き寄せられて融合しているという回答が多くなっており，同時存在感の結果と整合する．</a:t>
            </a:r>
            <a:endParaRPr kumimoji="1" lang="en-US" altLang="ja-JP" sz="2800" dirty="0"/>
          </a:p>
        </p:txBody>
      </p:sp>
      <p:sp>
        <p:nvSpPr>
          <p:cNvPr id="4" name="日付プレースホルダー 3">
            <a:extLst>
              <a:ext uri="{FF2B5EF4-FFF2-40B4-BE49-F238E27FC236}">
                <a16:creationId xmlns:a16="http://schemas.microsoft.com/office/drawing/2014/main" id="{A473EB7F-526A-0917-BC26-7CA0A45405AC}"/>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6A807784-2460-178D-6B9B-20003F15880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A2BEACAD-3179-0D1E-8688-1945CCE069D1}"/>
              </a:ext>
            </a:extLst>
          </p:cNvPr>
          <p:cNvSpPr>
            <a:spLocks noGrp="1"/>
          </p:cNvSpPr>
          <p:nvPr>
            <p:ph type="sldNum" sz="quarter" idx="12"/>
          </p:nvPr>
        </p:nvSpPr>
        <p:spPr/>
        <p:txBody>
          <a:bodyPr/>
          <a:lstStyle/>
          <a:p>
            <a:fld id="{28498C4A-281D-456F-B1B5-DFF3FFC7FCB3}" type="slidenum">
              <a:rPr kumimoji="1" lang="ja-JP" altLang="en-US" smtClean="0"/>
              <a:t>18</a:t>
            </a:fld>
            <a:endParaRPr kumimoji="1" lang="ja-JP" altLang="en-US"/>
          </a:p>
        </p:txBody>
      </p:sp>
    </p:spTree>
    <p:extLst>
      <p:ext uri="{BB962C8B-B14F-4D97-AF65-F5344CB8AC3E}">
        <p14:creationId xmlns:p14="http://schemas.microsoft.com/office/powerpoint/2010/main" val="360211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B0C00-F945-D22F-C49E-6F25A385B694}"/>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131F5434-B0A2-F226-B151-B4532F9B4FAE}"/>
              </a:ext>
            </a:extLst>
          </p:cNvPr>
          <p:cNvSpPr>
            <a:spLocks noGrp="1"/>
          </p:cNvSpPr>
          <p:nvPr>
            <p:ph idx="1"/>
          </p:nvPr>
        </p:nvSpPr>
        <p:spPr/>
        <p:txBody>
          <a:bodyPr>
            <a:noAutofit/>
          </a:bodyPr>
          <a:lstStyle/>
          <a:p>
            <a:pPr>
              <a:lnSpc>
                <a:spcPct val="100000"/>
              </a:lnSpc>
              <a:spcBef>
                <a:spcPts val="1200"/>
              </a:spcBef>
            </a:pPr>
            <a:r>
              <a:rPr kumimoji="1" lang="ja-JP" altLang="en-US" sz="2800" dirty="0"/>
              <a:t>操作者が</a:t>
            </a:r>
            <a:r>
              <a:rPr kumimoji="1" lang="en-US" altLang="ja-JP" sz="2800" dirty="0"/>
              <a:t>2</a:t>
            </a:r>
            <a:r>
              <a:rPr kumimoji="1" lang="ja-JP" altLang="en-US" sz="2800" dirty="0"/>
              <a:t>つの空間をほぼ同時に遠隔体験できる没入型テレプレゼンスシステムを開発し</a:t>
            </a:r>
            <a:r>
              <a:rPr kumimoji="1" lang="ja-JP" altLang="en-US" sz="2800" b="1" dirty="0"/>
              <a:t>多重身体性</a:t>
            </a:r>
            <a:r>
              <a:rPr kumimoji="1" lang="ja-JP" altLang="en-US" sz="2800" dirty="0"/>
              <a:t>に関する実験を行った．</a:t>
            </a:r>
            <a:endParaRPr kumimoji="1" lang="en-US" altLang="ja-JP" sz="2800" dirty="0"/>
          </a:p>
          <a:p>
            <a:pPr>
              <a:lnSpc>
                <a:spcPct val="100000"/>
              </a:lnSpc>
              <a:spcBef>
                <a:spcPts val="1200"/>
              </a:spcBef>
            </a:pPr>
            <a:r>
              <a:rPr kumimoji="1" lang="ja-JP" altLang="en-US" sz="2800" dirty="0"/>
              <a:t>空間提示については</a:t>
            </a:r>
            <a:r>
              <a:rPr kumimoji="1" lang="en-US" altLang="ja-JP" sz="2800" dirty="0"/>
              <a:t>3</a:t>
            </a:r>
            <a:r>
              <a:rPr kumimoji="1" lang="ja-JP" altLang="en-US" sz="2800" dirty="0"/>
              <a:t>つの条件を設定し，</a:t>
            </a:r>
            <a:br>
              <a:rPr kumimoji="1" lang="en-US" altLang="ja-JP" sz="2800" dirty="0"/>
            </a:br>
            <a:r>
              <a:rPr kumimoji="1" lang="ja-JP" altLang="en-US" sz="2800" b="1" dirty="0"/>
              <a:t>映像を切替え（時間多重化す）る条件</a:t>
            </a:r>
            <a:r>
              <a:rPr kumimoji="1" lang="ja-JP" altLang="en-US" sz="2800" dirty="0"/>
              <a:t>では参加者の多くが自分の体が </a:t>
            </a:r>
            <a:r>
              <a:rPr kumimoji="1" lang="en-US" altLang="ja-JP" sz="2800" b="1" dirty="0"/>
              <a:t>2 </a:t>
            </a:r>
            <a:r>
              <a:rPr kumimoji="1" lang="ja-JP" altLang="en-US" sz="2800" b="1" dirty="0"/>
              <a:t>つに分身</a:t>
            </a:r>
            <a:r>
              <a:rPr kumimoji="1" lang="ja-JP" altLang="en-US" sz="2800" dirty="0"/>
              <a:t>していると感じ，</a:t>
            </a:r>
            <a:r>
              <a:rPr kumimoji="1" lang="ja-JP" altLang="en-US" sz="2800" b="1" dirty="0"/>
              <a:t>重畳提示（空間多重）条件</a:t>
            </a:r>
            <a:r>
              <a:rPr kumimoji="1" lang="ja-JP" altLang="en-US" sz="2800" dirty="0"/>
              <a:t>では </a:t>
            </a:r>
            <a:r>
              <a:rPr kumimoji="1" lang="en-US" altLang="ja-JP" sz="2800" b="1" dirty="0"/>
              <a:t>2 </a:t>
            </a:r>
            <a:r>
              <a:rPr kumimoji="1" lang="ja-JP" altLang="en-US" sz="2800" b="1" dirty="0"/>
              <a:t>つの遠隔空間が融合し身体位置が維持</a:t>
            </a:r>
            <a:r>
              <a:rPr kumimoji="1" lang="ja-JP" altLang="en-US" sz="2800" dirty="0"/>
              <a:t>されると感じられることが多いことがわかった．</a:t>
            </a:r>
          </a:p>
          <a:p>
            <a:pPr>
              <a:lnSpc>
                <a:spcPct val="100000"/>
              </a:lnSpc>
              <a:spcBef>
                <a:spcPts val="1200"/>
              </a:spcBef>
            </a:pPr>
            <a:r>
              <a:rPr kumimoji="1" lang="ja-JP" altLang="en-US" sz="2800" dirty="0"/>
              <a:t>今後は</a:t>
            </a:r>
            <a:r>
              <a:rPr kumimoji="1" lang="en-US" altLang="ja-JP" sz="2800" dirty="0"/>
              <a:t>2 </a:t>
            </a:r>
            <a:r>
              <a:rPr kumimoji="1" lang="ja-JP" altLang="en-US" sz="2800" dirty="0"/>
              <a:t>体のロボットから，より多くの感覚フィードバック</a:t>
            </a:r>
            <a:br>
              <a:rPr kumimoji="1" lang="en-US" altLang="ja-JP" sz="2800" dirty="0"/>
            </a:br>
            <a:r>
              <a:rPr kumimoji="1" lang="ja-JP" altLang="en-US" sz="2800" dirty="0"/>
              <a:t>を行うことで，同時操作の可能性について検討する．</a:t>
            </a:r>
            <a:endParaRPr kumimoji="1" lang="en-US" altLang="ja-JP" sz="2800" dirty="0"/>
          </a:p>
        </p:txBody>
      </p:sp>
      <p:sp>
        <p:nvSpPr>
          <p:cNvPr id="4" name="日付プレースホルダー 3">
            <a:extLst>
              <a:ext uri="{FF2B5EF4-FFF2-40B4-BE49-F238E27FC236}">
                <a16:creationId xmlns:a16="http://schemas.microsoft.com/office/drawing/2014/main" id="{685A2CA0-FF93-03E6-FA80-D84F561C9D6E}"/>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5CB0CA35-84C0-CD0E-91A5-E2EBBCDEB1C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828DA951-0179-046B-45DB-1D237E63597F}"/>
              </a:ext>
            </a:extLst>
          </p:cNvPr>
          <p:cNvSpPr>
            <a:spLocks noGrp="1"/>
          </p:cNvSpPr>
          <p:nvPr>
            <p:ph type="sldNum" sz="quarter" idx="12"/>
          </p:nvPr>
        </p:nvSpPr>
        <p:spPr/>
        <p:txBody>
          <a:bodyPr/>
          <a:lstStyle/>
          <a:p>
            <a:fld id="{28498C4A-281D-456F-B1B5-DFF3FFC7FCB3}" type="slidenum">
              <a:rPr kumimoji="1" lang="ja-JP" altLang="en-US" smtClean="0"/>
              <a:t>19</a:t>
            </a:fld>
            <a:endParaRPr kumimoji="1" lang="ja-JP" altLang="en-US"/>
          </a:p>
        </p:txBody>
      </p:sp>
    </p:spTree>
    <p:extLst>
      <p:ext uri="{BB962C8B-B14F-4D97-AF65-F5344CB8AC3E}">
        <p14:creationId xmlns:p14="http://schemas.microsoft.com/office/powerpoint/2010/main" val="423536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sz="3600" dirty="0"/>
              <a:t>複数ロボットへのテレプレゼンス</a:t>
            </a:r>
            <a:endParaRPr kumimoji="1" lang="ja-JP" altLang="en-US" dirty="0"/>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a:xfrm>
            <a:off x="1028699" y="1023197"/>
            <a:ext cx="10149841" cy="2607029"/>
          </a:xfrm>
        </p:spPr>
        <p:txBody>
          <a:bodyPr>
            <a:noAutofit/>
          </a:bodyPr>
          <a:lstStyle/>
          <a:p>
            <a:pPr>
              <a:lnSpc>
                <a:spcPct val="100000"/>
              </a:lnSpc>
            </a:pPr>
            <a:r>
              <a:rPr lang="ja-JP" altLang="en-US" dirty="0"/>
              <a:t>テレプレゼンスは遠隔地の空間に没入して活動するための技術</a:t>
            </a:r>
            <a:br>
              <a:rPr lang="en-US" altLang="ja-JP" dirty="0"/>
            </a:br>
            <a:r>
              <a:rPr lang="ja-JP" altLang="en-US" dirty="0"/>
              <a:t>（</a:t>
            </a:r>
            <a:r>
              <a:rPr lang="en-US" altLang="ja-JP" dirty="0"/>
              <a:t>80</a:t>
            </a:r>
            <a:r>
              <a:rPr lang="ja-JP" altLang="en-US" dirty="0"/>
              <a:t>年代から提案・研究）</a:t>
            </a:r>
            <a:endParaRPr lang="en-US" altLang="ja-JP" dirty="0"/>
          </a:p>
          <a:p>
            <a:pPr>
              <a:lnSpc>
                <a:spcPct val="100000"/>
              </a:lnSpc>
            </a:pPr>
            <a:r>
              <a:rPr lang="ja-JP" altLang="en-US" b="1" dirty="0"/>
              <a:t>多くのシステムでは</a:t>
            </a:r>
            <a:r>
              <a:rPr lang="en-US" altLang="ja-JP" b="1" dirty="0"/>
              <a:t>1</a:t>
            </a:r>
            <a:r>
              <a:rPr lang="ja-JP" altLang="en-US" b="1" dirty="0"/>
              <a:t>台のロボット</a:t>
            </a:r>
            <a:r>
              <a:rPr lang="ja-JP" altLang="en-US" dirty="0"/>
              <a:t>に没入する構成</a:t>
            </a:r>
            <a:r>
              <a:rPr lang="ja-JP" altLang="en-US" sz="2000" dirty="0"/>
              <a:t>．</a:t>
            </a:r>
            <a:endParaRPr lang="en-US" altLang="ja-JP" sz="2000" dirty="0"/>
          </a:p>
          <a:p>
            <a:pPr>
              <a:lnSpc>
                <a:spcPct val="100000"/>
              </a:lnSpc>
            </a:pPr>
            <a:r>
              <a:rPr lang="ja-JP" altLang="en-US" dirty="0"/>
              <a:t>もし</a:t>
            </a:r>
            <a:r>
              <a:rPr lang="ja-JP" altLang="en-US" b="1" dirty="0"/>
              <a:t>複数のロボットアバタ</a:t>
            </a:r>
            <a:r>
              <a:rPr lang="ja-JP" altLang="en-US" dirty="0"/>
              <a:t>に専門作業者が没入して，複数個所で同時並行的に作業を行うことができれば各個人の生産性の向上に有益．</a:t>
            </a:r>
            <a:br>
              <a:rPr lang="en-US" altLang="ja-JP" dirty="0"/>
            </a:br>
            <a:r>
              <a:rPr lang="ja-JP" altLang="en-US" dirty="0"/>
              <a:t>見学やバーチャル観光で多様な体験を効率的に獲得することにも貢献．</a:t>
            </a:r>
            <a:endParaRPr lang="en-US" altLang="ja-JP" dirty="0"/>
          </a:p>
          <a:p>
            <a:pPr>
              <a:lnSpc>
                <a:spcPct val="100000"/>
              </a:lnSpc>
            </a:pPr>
            <a:endParaRPr kumimoji="1" lang="ja-JP" altLang="en-US" sz="2000"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3">
            <a:extLst>
              <a:ext uri="{28A0092B-C50C-407E-A947-70E740481C1C}">
                <a14:useLocalDpi xmlns:a14="http://schemas.microsoft.com/office/drawing/2010/main" val="0"/>
              </a:ext>
            </a:extLst>
          </a:blip>
          <a:srcRect l="4765" t="25808" r="46235" b="-1"/>
          <a:stretch/>
        </p:blipFill>
        <p:spPr>
          <a:xfrm>
            <a:off x="4364709" y="4615051"/>
            <a:ext cx="1288425" cy="1097324"/>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4">
            <a:extLst>
              <a:ext uri="{28A0092B-C50C-407E-A947-70E740481C1C}">
                <a14:useLocalDpi xmlns:a14="http://schemas.microsoft.com/office/drawing/2010/main" val="0"/>
              </a:ext>
            </a:extLst>
          </a:blip>
          <a:srcRect l="46178" t="-426" r="-178" b="5617"/>
          <a:stretch/>
        </p:blipFill>
        <p:spPr>
          <a:xfrm>
            <a:off x="8269909" y="4149790"/>
            <a:ext cx="1289049" cy="1273049"/>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739" y="4596224"/>
            <a:ext cx="3092995" cy="1526031"/>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439428" y="6066274"/>
            <a:ext cx="1425622" cy="369332"/>
          </a:xfrm>
          <a:prstGeom prst="rect">
            <a:avLst/>
          </a:prstGeom>
          <a:noFill/>
        </p:spPr>
        <p:txBody>
          <a:bodyPr wrap="square" rtlCol="0">
            <a:spAutoFit/>
          </a:bodyPr>
          <a:lstStyle/>
          <a:p>
            <a:r>
              <a:rPr kumimoji="1" lang="ja-JP" altLang="en-US" b="1" dirty="0"/>
              <a:t>専門作業者</a:t>
            </a:r>
          </a:p>
        </p:txBody>
      </p:sp>
      <p:cxnSp>
        <p:nvCxnSpPr>
          <p:cNvPr id="13" name="直線コネクタ 12">
            <a:extLst>
              <a:ext uri="{FF2B5EF4-FFF2-40B4-BE49-F238E27FC236}">
                <a16:creationId xmlns:a16="http://schemas.microsoft.com/office/drawing/2014/main" id="{E8C978A3-E1A6-90ED-EFF4-DA72CF41372D}"/>
              </a:ext>
            </a:extLst>
          </p:cNvPr>
          <p:cNvCxnSpPr>
            <a:cxnSpLocks/>
          </p:cNvCxnSpPr>
          <p:nvPr/>
        </p:nvCxnSpPr>
        <p:spPr>
          <a:xfrm>
            <a:off x="5572252" y="4965556"/>
            <a:ext cx="324272" cy="7545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a:stCxn id="8" idx="4"/>
          </p:cNvCxnSpPr>
          <p:nvPr/>
        </p:nvCxnSpPr>
        <p:spPr>
          <a:xfrm>
            <a:off x="5008922" y="5712375"/>
            <a:ext cx="887602" cy="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882897" y="4336224"/>
            <a:ext cx="575789" cy="484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p:cNvCxnSpPr>
          <p:nvPr/>
        </p:nvCxnSpPr>
        <p:spPr>
          <a:xfrm flipH="1" flipV="1">
            <a:off x="7892618" y="4890005"/>
            <a:ext cx="832282" cy="526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DCA31BF-E34B-E1E0-DDFE-F159D6FFD14C}"/>
              </a:ext>
            </a:extLst>
          </p:cNvPr>
          <p:cNvSpPr txBox="1"/>
          <p:nvPr/>
        </p:nvSpPr>
        <p:spPr>
          <a:xfrm>
            <a:off x="4046291" y="4248229"/>
            <a:ext cx="2176295" cy="369332"/>
          </a:xfrm>
          <a:prstGeom prst="rect">
            <a:avLst/>
          </a:prstGeom>
          <a:noFill/>
        </p:spPr>
        <p:txBody>
          <a:bodyPr wrap="square" rtlCol="0">
            <a:spAutoFit/>
          </a:bodyPr>
          <a:lstStyle/>
          <a:p>
            <a:r>
              <a:rPr lang="ja-JP" altLang="en-US" b="1" dirty="0"/>
              <a:t>ロボットアバタ</a:t>
            </a:r>
            <a:r>
              <a:rPr lang="en-US" altLang="ja-JP" b="1" dirty="0"/>
              <a:t>1</a:t>
            </a:r>
            <a:endParaRPr kumimoji="1" lang="ja-JP" altLang="en-US" b="1" dirty="0"/>
          </a:p>
        </p:txBody>
      </p:sp>
      <p:sp>
        <p:nvSpPr>
          <p:cNvPr id="18" name="テキスト ボックス 17">
            <a:extLst>
              <a:ext uri="{FF2B5EF4-FFF2-40B4-BE49-F238E27FC236}">
                <a16:creationId xmlns:a16="http://schemas.microsoft.com/office/drawing/2014/main" id="{9E3A3F97-6570-EC06-8162-B851EECCB127}"/>
              </a:ext>
            </a:extLst>
          </p:cNvPr>
          <p:cNvSpPr txBox="1"/>
          <p:nvPr/>
        </p:nvSpPr>
        <p:spPr>
          <a:xfrm>
            <a:off x="7823956" y="3860145"/>
            <a:ext cx="2054829" cy="369332"/>
          </a:xfrm>
          <a:prstGeom prst="rect">
            <a:avLst/>
          </a:prstGeom>
          <a:noFill/>
        </p:spPr>
        <p:txBody>
          <a:bodyPr wrap="square" rtlCol="0">
            <a:spAutoFit/>
          </a:bodyPr>
          <a:lstStyle/>
          <a:p>
            <a:r>
              <a:rPr lang="ja-JP" altLang="en-US" b="1" dirty="0"/>
              <a:t>ロボットアバタ</a:t>
            </a:r>
            <a:r>
              <a:rPr lang="en-US" altLang="ja-JP" b="1" dirty="0"/>
              <a:t>2</a:t>
            </a:r>
            <a:endParaRPr kumimoji="1" lang="ja-JP" altLang="en-US" b="1" dirty="0"/>
          </a:p>
        </p:txBody>
      </p:sp>
      <p:pic>
        <p:nvPicPr>
          <p:cNvPr id="21" name="図 20">
            <a:extLst>
              <a:ext uri="{FF2B5EF4-FFF2-40B4-BE49-F238E27FC236}">
                <a16:creationId xmlns:a16="http://schemas.microsoft.com/office/drawing/2014/main" id="{823DE477-8CDE-793C-C15D-42314C1D2751}"/>
              </a:ext>
            </a:extLst>
          </p:cNvPr>
          <p:cNvPicPr>
            <a:picLocks noChangeAspect="1"/>
          </p:cNvPicPr>
          <p:nvPr/>
        </p:nvPicPr>
        <p:blipFill>
          <a:blip r:embed="rId6"/>
          <a:stretch>
            <a:fillRect/>
          </a:stretch>
        </p:blipFill>
        <p:spPr>
          <a:xfrm>
            <a:off x="2496127" y="3714939"/>
            <a:ext cx="1247613" cy="2269668"/>
          </a:xfrm>
          <a:prstGeom prst="rect">
            <a:avLst/>
          </a:prstGeom>
        </p:spPr>
      </p:pic>
    </p:spTree>
    <p:extLst>
      <p:ext uri="{BB962C8B-B14F-4D97-AF65-F5344CB8AC3E}">
        <p14:creationId xmlns:p14="http://schemas.microsoft.com/office/powerpoint/2010/main" val="163937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a:xfrm>
            <a:off x="838201" y="1207008"/>
            <a:ext cx="10587360" cy="2095563"/>
          </a:xfrm>
        </p:spPr>
        <p:txBody>
          <a:bodyPr>
            <a:noAutofit/>
          </a:bodyPr>
          <a:lstStyle/>
          <a:p>
            <a:r>
              <a:rPr lang="ja-JP" altLang="en-US" dirty="0"/>
              <a:t>しかしながら，複数の遠隔環境を体験する際の</a:t>
            </a:r>
            <a:r>
              <a:rPr lang="ja-JP" altLang="en-US" b="1" dirty="0"/>
              <a:t>身体と空間</a:t>
            </a:r>
            <a:r>
              <a:rPr lang="ja-JP" altLang="en-US" dirty="0"/>
              <a:t>に</a:t>
            </a:r>
            <a:r>
              <a:rPr lang="ja-JP" altLang="en-US" b="1" dirty="0"/>
              <a:t>関わる感覚</a:t>
            </a:r>
            <a:r>
              <a:rPr lang="ja-JP" altLang="en-US" dirty="0"/>
              <a:t>は未知の点が多い</a:t>
            </a:r>
            <a:r>
              <a:rPr lang="ja-JP" altLang="en-US" sz="2800" dirty="0"/>
              <a:t>．</a:t>
            </a:r>
            <a:endParaRPr lang="en-US" altLang="ja-JP" sz="2800" dirty="0"/>
          </a:p>
          <a:p>
            <a:pPr>
              <a:spcBef>
                <a:spcPts val="3000"/>
              </a:spcBef>
            </a:pPr>
            <a:r>
              <a:rPr lang="ja-JP" altLang="en-US" sz="2800" b="1" dirty="0"/>
              <a:t>本研究の目的</a:t>
            </a:r>
            <a:r>
              <a:rPr lang="en-US" altLang="ja-JP" sz="2800" b="1" dirty="0"/>
              <a:t>:</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dirty="0"/>
          </a:p>
        </p:txBody>
      </p:sp>
      <p:grpSp>
        <p:nvGrpSpPr>
          <p:cNvPr id="7" name="グループ化 6">
            <a:extLst>
              <a:ext uri="{FF2B5EF4-FFF2-40B4-BE49-F238E27FC236}">
                <a16:creationId xmlns:a16="http://schemas.microsoft.com/office/drawing/2014/main" id="{E0F93611-E444-9D7F-A3A6-9258530CBBD3}"/>
              </a:ext>
            </a:extLst>
          </p:cNvPr>
          <p:cNvGrpSpPr/>
          <p:nvPr/>
        </p:nvGrpSpPr>
        <p:grpSpPr>
          <a:xfrm>
            <a:off x="1423345" y="3606067"/>
            <a:ext cx="9368453" cy="5028093"/>
            <a:chOff x="1084645" y="3658154"/>
            <a:chExt cx="9368453" cy="5028093"/>
          </a:xfrm>
        </p:grpSpPr>
        <p:sp>
          <p:nvSpPr>
            <p:cNvPr id="18" name="テキスト ボックス 17">
              <a:extLst>
                <a:ext uri="{FF2B5EF4-FFF2-40B4-BE49-F238E27FC236}">
                  <a16:creationId xmlns:a16="http://schemas.microsoft.com/office/drawing/2014/main" id="{6F73B852-8921-B3C5-A922-4FB0D2194449}"/>
                </a:ext>
              </a:extLst>
            </p:cNvPr>
            <p:cNvSpPr txBox="1"/>
            <p:nvPr/>
          </p:nvSpPr>
          <p:spPr>
            <a:xfrm>
              <a:off x="1133483" y="5048139"/>
              <a:ext cx="1148735" cy="461665"/>
            </a:xfrm>
            <a:prstGeom prst="rect">
              <a:avLst/>
            </a:prstGeom>
            <a:noFill/>
          </p:spPr>
          <p:txBody>
            <a:bodyPr wrap="square" rtlCol="0">
              <a:spAutoFit/>
            </a:bodyPr>
            <a:lstStyle/>
            <a:p>
              <a:r>
                <a:rPr lang="ja-JP" altLang="en-US" sz="2400" b="1" dirty="0">
                  <a:ea typeface="Meiryo UI" panose="020B0604030504040204" pitchFamily="50" charset="-128"/>
                </a:rPr>
                <a:t>体験者</a:t>
              </a:r>
              <a:endParaRPr kumimoji="1" lang="ja-JP" altLang="en-US" sz="2400" b="1" dirty="0">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a:off x="2590999" y="5173275"/>
              <a:ext cx="2232000" cy="412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テキスト ボックス 42">
                  <a:extLst>
                    <a:ext uri="{FF2B5EF4-FFF2-40B4-BE49-F238E27FC236}">
                      <a16:creationId xmlns:a16="http://schemas.microsoft.com/office/drawing/2014/main" id="{C7DAF4F3-A139-D3A5-0FEA-3489C193D72F}"/>
                    </a:ext>
                  </a:extLst>
                </p:cNvPr>
                <p:cNvSpPr txBox="1"/>
                <p:nvPr/>
              </p:nvSpPr>
              <p:spPr>
                <a:xfrm>
                  <a:off x="4459495" y="5687618"/>
                  <a:ext cx="2110363" cy="523220"/>
                </a:xfrm>
                <a:prstGeom prst="rect">
                  <a:avLst/>
                </a:prstGeom>
                <a:noFill/>
              </p:spPr>
              <p:txBody>
                <a:bodyPr wrap="square">
                  <a:spAutoFit/>
                </a:bodyPr>
                <a:lstStyle/>
                <a:p>
                  <a:pPr algn="ctr"/>
                  <a:r>
                    <a:rPr kumimoji="1" lang="ja-JP" altLang="en-US" sz="2800" b="1" dirty="0">
                      <a:solidFill>
                        <a:schemeClr val="accent2"/>
                      </a:solidFill>
                      <a:ea typeface="Meiryo UI" panose="020B0604030504040204" pitchFamily="50" charset="-128"/>
                    </a:rPr>
                    <a:t>遠隔空間</a:t>
                  </a:r>
                  <a:r>
                    <a:rPr kumimoji="1" lang="en-US" altLang="ja-JP" sz="2800" b="1" dirty="0">
                      <a:solidFill>
                        <a:schemeClr val="accent2"/>
                      </a:solidFill>
                      <a:ea typeface="Meiryo UI" panose="020B0604030504040204" pitchFamily="50" charset="-128"/>
                    </a:rPr>
                    <a:t> </a:t>
                  </a:r>
                  <a14:m>
                    <m:oMath xmlns:m="http://schemas.openxmlformats.org/officeDocument/2006/math">
                      <m:r>
                        <a:rPr kumimoji="1" lang="en-US" altLang="ja-JP" sz="2800" b="1" i="1" smtClean="0">
                          <a:solidFill>
                            <a:schemeClr val="accent2"/>
                          </a:solidFill>
                          <a:latin typeface="Cambria Math" panose="02040503050406030204" pitchFamily="18" charset="0"/>
                        </a:rPr>
                        <m:t>𝜶</m:t>
                      </m:r>
                    </m:oMath>
                  </a14:m>
                  <a:endParaRPr kumimoji="1" lang="ja-JP" altLang="en-US" sz="2800" b="1" dirty="0">
                    <a:solidFill>
                      <a:schemeClr val="accent2"/>
                    </a:solidFill>
                    <a:ea typeface="Meiryo UI" panose="020B0604030504040204" pitchFamily="50" charset="-128"/>
                  </a:endParaRPr>
                </a:p>
              </p:txBody>
            </p:sp>
          </mc:Choice>
          <mc:Fallback>
            <p:sp>
              <p:nvSpPr>
                <p:cNvPr id="43" name="テキスト ボックス 42">
                  <a:extLst>
                    <a:ext uri="{FF2B5EF4-FFF2-40B4-BE49-F238E27FC236}">
                      <a16:creationId xmlns:a16="http://schemas.microsoft.com/office/drawing/2014/main" id="{C7DAF4F3-A139-D3A5-0FEA-3489C193D72F}"/>
                    </a:ext>
                  </a:extLst>
                </p:cNvPr>
                <p:cNvSpPr txBox="1">
                  <a:spLocks noRot="1" noChangeAspect="1" noMove="1" noResize="1" noEditPoints="1" noAdjustHandles="1" noChangeArrowheads="1" noChangeShapeType="1" noTextEdit="1"/>
                </p:cNvSpPr>
                <p:nvPr/>
              </p:nvSpPr>
              <p:spPr>
                <a:xfrm>
                  <a:off x="4459495" y="5687618"/>
                  <a:ext cx="2110363" cy="523220"/>
                </a:xfrm>
                <a:prstGeom prst="rect">
                  <a:avLst/>
                </a:prstGeom>
                <a:blipFill>
                  <a:blip r:embed="rId3"/>
                  <a:stretch>
                    <a:fillRect l="-2312" t="-18605" b="-2441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F64814-66A6-5C2E-6D74-EF90835B0EC5}"/>
                </a:ext>
              </a:extLst>
            </p:cNvPr>
            <p:cNvCxnSpPr>
              <a:cxnSpLocks/>
            </p:cNvCxnSpPr>
            <p:nvPr/>
          </p:nvCxnSpPr>
          <p:spPr>
            <a:xfrm>
              <a:off x="4409858" y="5545217"/>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AD602-7AF2-DBC1-EC3F-95AFD2987D4E}"/>
                </a:ext>
              </a:extLst>
            </p:cNvPr>
            <p:cNvCxnSpPr>
              <a:cxnSpLocks/>
            </p:cNvCxnSpPr>
            <p:nvPr/>
          </p:nvCxnSpPr>
          <p:spPr>
            <a:xfrm>
              <a:off x="4409858"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89D3E7C-3981-5F4F-CD25-0D03F58269F0}"/>
                </a:ext>
              </a:extLst>
            </p:cNvPr>
            <p:cNvCxnSpPr>
              <a:cxnSpLocks/>
            </p:cNvCxnSpPr>
            <p:nvPr/>
          </p:nvCxnSpPr>
          <p:spPr>
            <a:xfrm>
              <a:off x="6563693" y="39275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8BA8543-163B-7A08-E283-02BCFA736FFF}"/>
                </a:ext>
              </a:extLst>
            </p:cNvPr>
            <p:cNvCxnSpPr>
              <a:cxnSpLocks/>
            </p:cNvCxnSpPr>
            <p:nvPr/>
          </p:nvCxnSpPr>
          <p:spPr>
            <a:xfrm>
              <a:off x="4409858" y="4203705"/>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EB0337-111B-77DC-1394-5CDFD1EFA499}"/>
                </a:ext>
              </a:extLst>
            </p:cNvPr>
            <p:cNvCxnSpPr>
              <a:cxnSpLocks/>
            </p:cNvCxnSpPr>
            <p:nvPr/>
          </p:nvCxnSpPr>
          <p:spPr>
            <a:xfrm>
              <a:off x="5017201" y="3927540"/>
              <a:ext cx="0" cy="1341512"/>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E28E7CF-5BCB-6F08-3D79-FFA9076DCC46}"/>
                </a:ext>
              </a:extLst>
            </p:cNvPr>
            <p:cNvCxnSpPr>
              <a:cxnSpLocks/>
            </p:cNvCxnSpPr>
            <p:nvPr/>
          </p:nvCxnSpPr>
          <p:spPr>
            <a:xfrm flipH="1">
              <a:off x="4413322" y="392521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6978D05-283B-76F1-2611-176128CBFA97}"/>
                </a:ext>
              </a:extLst>
            </p:cNvPr>
            <p:cNvCxnSpPr>
              <a:cxnSpLocks/>
            </p:cNvCxnSpPr>
            <p:nvPr/>
          </p:nvCxnSpPr>
          <p:spPr>
            <a:xfrm>
              <a:off x="5012228" y="3928750"/>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50DCEEF-1A7C-9A6A-AB18-26BA5185DF84}"/>
                </a:ext>
              </a:extLst>
            </p:cNvPr>
            <p:cNvCxnSpPr>
              <a:cxnSpLocks/>
            </p:cNvCxnSpPr>
            <p:nvPr/>
          </p:nvCxnSpPr>
          <p:spPr>
            <a:xfrm>
              <a:off x="5020046" y="5260305"/>
              <a:ext cx="154981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15DEF47-3883-4ECE-1A55-EAE4DBC5CDCF}"/>
                </a:ext>
              </a:extLst>
            </p:cNvPr>
            <p:cNvCxnSpPr>
              <a:cxnSpLocks/>
            </p:cNvCxnSpPr>
            <p:nvPr/>
          </p:nvCxnSpPr>
          <p:spPr>
            <a:xfrm flipH="1">
              <a:off x="5957028" y="3933955"/>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F182639-BD92-1924-9FB3-ACD0FE8B7B6C}"/>
                </a:ext>
              </a:extLst>
            </p:cNvPr>
            <p:cNvCxnSpPr>
              <a:cxnSpLocks/>
            </p:cNvCxnSpPr>
            <p:nvPr/>
          </p:nvCxnSpPr>
          <p:spPr>
            <a:xfrm flipH="1">
              <a:off x="5959632" y="526344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3663E2-0997-5B38-9C2E-DFDDA2AA8784}"/>
                </a:ext>
              </a:extLst>
            </p:cNvPr>
            <p:cNvCxnSpPr>
              <a:cxnSpLocks/>
            </p:cNvCxnSpPr>
            <p:nvPr/>
          </p:nvCxnSpPr>
          <p:spPr>
            <a:xfrm flipH="1">
              <a:off x="4417715" y="5258691"/>
              <a:ext cx="608286" cy="276165"/>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7F173CB-77CB-DB11-8567-9B80D4209C69}"/>
                </a:ext>
              </a:extLst>
            </p:cNvPr>
            <p:cNvGrpSpPr/>
            <p:nvPr/>
          </p:nvGrpSpPr>
          <p:grpSpPr>
            <a:xfrm>
              <a:off x="1179137" y="3925217"/>
              <a:ext cx="2159995" cy="1620000"/>
              <a:chOff x="3523013" y="4945935"/>
              <a:chExt cx="1754639" cy="1476196"/>
            </a:xfrm>
          </p:grpSpPr>
          <p:cxnSp>
            <p:nvCxnSpPr>
              <p:cNvPr id="51" name="直線コネクタ 50">
                <a:extLst>
                  <a:ext uri="{FF2B5EF4-FFF2-40B4-BE49-F238E27FC236}">
                    <a16:creationId xmlns:a16="http://schemas.microsoft.com/office/drawing/2014/main" id="{54CA29BF-B76C-2645-018F-1E814F197CC2}"/>
                  </a:ext>
                </a:extLst>
              </p:cNvPr>
              <p:cNvCxnSpPr>
                <a:cxnSpLocks/>
              </p:cNvCxnSpPr>
              <p:nvPr/>
            </p:nvCxnSpPr>
            <p:spPr>
              <a:xfrm>
                <a:off x="3523013" y="6422131"/>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43167B8-4FA3-9240-945F-51FDE406A4DD}"/>
                  </a:ext>
                </a:extLst>
              </p:cNvPr>
              <p:cNvCxnSpPr>
                <a:cxnSpLocks/>
              </p:cNvCxnSpPr>
              <p:nvPr/>
            </p:nvCxnSpPr>
            <p:spPr>
              <a:xfrm>
                <a:off x="3523013"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DA3F84C-E68E-D52B-6BE1-A63C9160C1BB}"/>
                  </a:ext>
                </a:extLst>
              </p:cNvPr>
              <p:cNvCxnSpPr>
                <a:cxnSpLocks/>
              </p:cNvCxnSpPr>
              <p:nvPr/>
            </p:nvCxnSpPr>
            <p:spPr>
              <a:xfrm>
                <a:off x="4781976"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AEFC306-C305-AE2A-85A9-E61E0799B768}"/>
                  </a:ext>
                </a:extLst>
              </p:cNvPr>
              <p:cNvCxnSpPr>
                <a:cxnSpLocks/>
              </p:cNvCxnSpPr>
              <p:nvPr/>
            </p:nvCxnSpPr>
            <p:spPr>
              <a:xfrm>
                <a:off x="5272644" y="494805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5C15674-0BC0-4E24-475B-323B2D643B93}"/>
                  </a:ext>
                </a:extLst>
              </p:cNvPr>
              <p:cNvCxnSpPr>
                <a:cxnSpLocks/>
              </p:cNvCxnSpPr>
              <p:nvPr/>
            </p:nvCxnSpPr>
            <p:spPr>
              <a:xfrm>
                <a:off x="3523013" y="5199702"/>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86EA797-43EE-DF27-C41E-88EDFF31D50C}"/>
                  </a:ext>
                </a:extLst>
              </p:cNvPr>
              <p:cNvCxnSpPr>
                <a:cxnSpLocks/>
              </p:cNvCxnSpPr>
              <p:nvPr/>
            </p:nvCxnSpPr>
            <p:spPr>
              <a:xfrm>
                <a:off x="4016378" y="4948052"/>
                <a:ext cx="0" cy="122242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53B574F-6CDA-B1CB-03B6-1AD552F3B945}"/>
                  </a:ext>
                </a:extLst>
              </p:cNvPr>
              <p:cNvCxnSpPr>
                <a:cxnSpLocks/>
              </p:cNvCxnSpPr>
              <p:nvPr/>
            </p:nvCxnSpPr>
            <p:spPr>
              <a:xfrm flipH="1">
                <a:off x="3525827" y="4945935"/>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8E81D75-13AE-ADDE-3C24-4C2BC0BB3C27}"/>
                  </a:ext>
                </a:extLst>
              </p:cNvPr>
              <p:cNvCxnSpPr>
                <a:cxnSpLocks/>
              </p:cNvCxnSpPr>
              <p:nvPr/>
            </p:nvCxnSpPr>
            <p:spPr>
              <a:xfrm>
                <a:off x="4012338" y="4949155"/>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DB8949B-FA7E-2777-2C02-649CC399D837}"/>
                  </a:ext>
                </a:extLst>
              </p:cNvPr>
              <p:cNvCxnSpPr>
                <a:cxnSpLocks/>
              </p:cNvCxnSpPr>
              <p:nvPr/>
            </p:nvCxnSpPr>
            <p:spPr>
              <a:xfrm>
                <a:off x="4018689" y="6162510"/>
                <a:ext cx="125896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4800CD-7079-9F40-C67B-AC587797A3DA}"/>
                  </a:ext>
                </a:extLst>
              </p:cNvPr>
              <p:cNvCxnSpPr>
                <a:cxnSpLocks/>
              </p:cNvCxnSpPr>
              <p:nvPr/>
            </p:nvCxnSpPr>
            <p:spPr>
              <a:xfrm flipH="1">
                <a:off x="4779830" y="4953898"/>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EAEA968-3D6E-3B96-719F-9D31ACDDD1BF}"/>
                  </a:ext>
                </a:extLst>
              </p:cNvPr>
              <p:cNvCxnSpPr>
                <a:cxnSpLocks/>
              </p:cNvCxnSpPr>
              <p:nvPr/>
            </p:nvCxnSpPr>
            <p:spPr>
              <a:xfrm flipH="1">
                <a:off x="4781945" y="6165373"/>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7147487-2D08-4CC6-568F-426E41D0A3E4}"/>
                  </a:ext>
                </a:extLst>
              </p:cNvPr>
              <p:cNvCxnSpPr>
                <a:cxnSpLocks/>
              </p:cNvCxnSpPr>
              <p:nvPr/>
            </p:nvCxnSpPr>
            <p:spPr>
              <a:xfrm flipH="1">
                <a:off x="3529395" y="6161039"/>
                <a:ext cx="494131" cy="2516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7C435ACB-2A46-CCDC-0596-7C1FD27F80BA}"/>
                </a:ext>
              </a:extLst>
            </p:cNvPr>
            <p:cNvSpPr/>
            <p:nvPr/>
          </p:nvSpPr>
          <p:spPr>
            <a:xfrm>
              <a:off x="2250277" y="4740238"/>
              <a:ext cx="259872" cy="712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グラフィックス 62" descr="男性 枠線">
              <a:extLst>
                <a:ext uri="{FF2B5EF4-FFF2-40B4-BE49-F238E27FC236}">
                  <a16:creationId xmlns:a16="http://schemas.microsoft.com/office/drawing/2014/main" id="{C177E7BA-CBFC-972C-55FB-9862D806C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9578" y="4747962"/>
              <a:ext cx="1168324" cy="751710"/>
            </a:xfrm>
            <a:prstGeom prst="rect">
              <a:avLst/>
            </a:prstGeom>
          </p:spPr>
        </p:pic>
        <p:sp>
          <p:nvSpPr>
            <p:cNvPr id="66" name="テキスト ボックス 65">
              <a:extLst>
                <a:ext uri="{FF2B5EF4-FFF2-40B4-BE49-F238E27FC236}">
                  <a16:creationId xmlns:a16="http://schemas.microsoft.com/office/drawing/2014/main" id="{F7C998BD-A3A8-6B1A-0E83-8AD70AD8EBFD}"/>
                </a:ext>
              </a:extLst>
            </p:cNvPr>
            <p:cNvSpPr txBox="1"/>
            <p:nvPr/>
          </p:nvSpPr>
          <p:spPr>
            <a:xfrm>
              <a:off x="1084645" y="5735466"/>
              <a:ext cx="2188536" cy="523220"/>
            </a:xfrm>
            <a:prstGeom prst="rect">
              <a:avLst/>
            </a:prstGeom>
            <a:noFill/>
          </p:spPr>
          <p:txBody>
            <a:bodyPr wrap="square">
              <a:spAutoFit/>
            </a:bodyPr>
            <a:lstStyle/>
            <a:p>
              <a:pPr algn="ctr"/>
              <a:r>
                <a:rPr kumimoji="1" lang="ja-JP" altLang="en-US" sz="2800" b="1" dirty="0">
                  <a:solidFill>
                    <a:schemeClr val="tx1"/>
                  </a:solidFill>
                  <a:ea typeface="Meiryo UI" panose="020B0604030504040204" pitchFamily="50" charset="-128"/>
                </a:rPr>
                <a:t>ローカル空間</a:t>
              </a:r>
            </a:p>
          </p:txBody>
        </p:sp>
        <p:grpSp>
          <p:nvGrpSpPr>
            <p:cNvPr id="67" name="グループ化 66">
              <a:extLst>
                <a:ext uri="{FF2B5EF4-FFF2-40B4-BE49-F238E27FC236}">
                  <a16:creationId xmlns:a16="http://schemas.microsoft.com/office/drawing/2014/main" id="{36A5F966-A306-05D7-6427-54C019841E1D}"/>
                </a:ext>
              </a:extLst>
            </p:cNvPr>
            <p:cNvGrpSpPr/>
            <p:nvPr/>
          </p:nvGrpSpPr>
          <p:grpSpPr>
            <a:xfrm>
              <a:off x="2080062" y="4563779"/>
              <a:ext cx="581088" cy="264560"/>
              <a:chOff x="748187" y="154621"/>
              <a:chExt cx="1260872" cy="354702"/>
            </a:xfrm>
            <a:solidFill>
              <a:srgbClr val="FFFFFF"/>
            </a:solidFill>
          </p:grpSpPr>
          <p:sp>
            <p:nvSpPr>
              <p:cNvPr id="68" name="テキスト ボックス 67">
                <a:extLst>
                  <a:ext uri="{FF2B5EF4-FFF2-40B4-BE49-F238E27FC236}">
                    <a16:creationId xmlns:a16="http://schemas.microsoft.com/office/drawing/2014/main" id="{BC82A09F-2ECD-FA22-C44A-7645EEC88700}"/>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69" name="直線コネクタ 68">
                <a:extLst>
                  <a:ext uri="{FF2B5EF4-FFF2-40B4-BE49-F238E27FC236}">
                    <a16:creationId xmlns:a16="http://schemas.microsoft.com/office/drawing/2014/main" id="{6EC9A6D7-B887-66BA-0704-F01CF47C3E6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0197252-20AA-2AB8-E8A7-9AD96B228700}"/>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00A5F9E-3216-F4BC-EC94-159FEC7CB8E4}"/>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5753DA-B9DC-3AED-2306-83DCF08B731E}"/>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9DBE5A-2B10-6128-E09A-2AB3B17F90BB}"/>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629BBC-4288-E6ED-C8CF-F6D968E234C3}"/>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2BC3F7C-9ACE-1397-FFB8-DC4FDFDD8103}"/>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B4ADF3ED-C21C-727B-98AA-44DB1D4EB3D9}"/>
                </a:ext>
              </a:extLst>
            </p:cNvPr>
            <p:cNvCxnSpPr>
              <a:cxnSpLocks/>
            </p:cNvCxnSpPr>
            <p:nvPr/>
          </p:nvCxnSpPr>
          <p:spPr>
            <a:xfrm>
              <a:off x="8293098" y="5545217"/>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C812928-B70C-1381-F8F9-8CCDFEBB2A0B}"/>
                </a:ext>
              </a:extLst>
            </p:cNvPr>
            <p:cNvCxnSpPr>
              <a:cxnSpLocks/>
            </p:cNvCxnSpPr>
            <p:nvPr/>
          </p:nvCxnSpPr>
          <p:spPr>
            <a:xfrm>
              <a:off x="8293098"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67367B-B20A-1C37-E047-B10DA64C5C00}"/>
                </a:ext>
              </a:extLst>
            </p:cNvPr>
            <p:cNvCxnSpPr>
              <a:cxnSpLocks/>
            </p:cNvCxnSpPr>
            <p:nvPr/>
          </p:nvCxnSpPr>
          <p:spPr>
            <a:xfrm>
              <a:off x="10446933" y="39275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D049F2A-4570-2299-659E-F634FBF99AAA}"/>
                </a:ext>
              </a:extLst>
            </p:cNvPr>
            <p:cNvCxnSpPr>
              <a:cxnSpLocks/>
            </p:cNvCxnSpPr>
            <p:nvPr/>
          </p:nvCxnSpPr>
          <p:spPr>
            <a:xfrm>
              <a:off x="8293098" y="4203705"/>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00C9A2C-3EED-3F3F-F068-F5AD594D24BA}"/>
                </a:ext>
              </a:extLst>
            </p:cNvPr>
            <p:cNvCxnSpPr>
              <a:cxnSpLocks/>
            </p:cNvCxnSpPr>
            <p:nvPr/>
          </p:nvCxnSpPr>
          <p:spPr>
            <a:xfrm>
              <a:off x="8900441" y="3927540"/>
              <a:ext cx="0" cy="1341512"/>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985DD7-237A-5AFE-607E-84B33D8658C8}"/>
                </a:ext>
              </a:extLst>
            </p:cNvPr>
            <p:cNvCxnSpPr>
              <a:cxnSpLocks/>
            </p:cNvCxnSpPr>
            <p:nvPr/>
          </p:nvCxnSpPr>
          <p:spPr>
            <a:xfrm flipH="1">
              <a:off x="8296562" y="392521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F26EA5C-DC7A-B7FF-3C44-590141D79410}"/>
                </a:ext>
              </a:extLst>
            </p:cNvPr>
            <p:cNvCxnSpPr>
              <a:cxnSpLocks/>
            </p:cNvCxnSpPr>
            <p:nvPr/>
          </p:nvCxnSpPr>
          <p:spPr>
            <a:xfrm>
              <a:off x="8895468" y="3928751"/>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B596AE4-F386-0222-DDC4-9C3021423F1E}"/>
                </a:ext>
              </a:extLst>
            </p:cNvPr>
            <p:cNvCxnSpPr>
              <a:cxnSpLocks/>
            </p:cNvCxnSpPr>
            <p:nvPr/>
          </p:nvCxnSpPr>
          <p:spPr>
            <a:xfrm>
              <a:off x="8903286" y="5260305"/>
              <a:ext cx="1549812"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DBE7215-0F89-5181-6C3D-C9DA7009A8DF}"/>
                </a:ext>
              </a:extLst>
            </p:cNvPr>
            <p:cNvCxnSpPr>
              <a:cxnSpLocks/>
            </p:cNvCxnSpPr>
            <p:nvPr/>
          </p:nvCxnSpPr>
          <p:spPr>
            <a:xfrm flipH="1">
              <a:off x="9840268" y="3933956"/>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72569AF-CFFC-FA04-070D-D2FB9F84F59F}"/>
                </a:ext>
              </a:extLst>
            </p:cNvPr>
            <p:cNvCxnSpPr>
              <a:cxnSpLocks/>
            </p:cNvCxnSpPr>
            <p:nvPr/>
          </p:nvCxnSpPr>
          <p:spPr>
            <a:xfrm flipH="1">
              <a:off x="9842872" y="526344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CFBADF49-C49D-D820-E766-AD2973917D07}"/>
                </a:ext>
              </a:extLst>
            </p:cNvPr>
            <p:cNvCxnSpPr>
              <a:cxnSpLocks/>
            </p:cNvCxnSpPr>
            <p:nvPr/>
          </p:nvCxnSpPr>
          <p:spPr>
            <a:xfrm flipH="1">
              <a:off x="8300954" y="5258691"/>
              <a:ext cx="608286" cy="276165"/>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テキスト ボックス 89">
                  <a:extLst>
                    <a:ext uri="{FF2B5EF4-FFF2-40B4-BE49-F238E27FC236}">
                      <a16:creationId xmlns:a16="http://schemas.microsoft.com/office/drawing/2014/main" id="{DCD0C3A9-7D28-DF39-BCCC-6AA468F989E3}"/>
                    </a:ext>
                  </a:extLst>
                </p:cNvPr>
                <p:cNvSpPr txBox="1"/>
                <p:nvPr/>
              </p:nvSpPr>
              <p:spPr>
                <a:xfrm>
                  <a:off x="8240081" y="5735376"/>
                  <a:ext cx="2110362" cy="523220"/>
                </a:xfrm>
                <a:prstGeom prst="rect">
                  <a:avLst/>
                </a:prstGeom>
                <a:noFill/>
              </p:spPr>
              <p:txBody>
                <a:bodyPr wrap="square">
                  <a:spAutoFit/>
                </a:bodyPr>
                <a:lstStyle/>
                <a:p>
                  <a:pPr algn="ctr"/>
                  <a:r>
                    <a:rPr lang="ja-JP" altLang="en-US" sz="2800" b="1" dirty="0">
                      <a:solidFill>
                        <a:schemeClr val="accent6"/>
                      </a:solidFill>
                      <a:ea typeface="Meiryo UI" panose="020B0604030504040204" pitchFamily="50" charset="-128"/>
                    </a:rPr>
                    <a:t>遠隔空間</a:t>
                  </a:r>
                  <a:r>
                    <a:rPr kumimoji="1" lang="en-US" altLang="ja-JP" sz="2800" b="1" dirty="0">
                      <a:solidFill>
                        <a:schemeClr val="accent6"/>
                      </a:solidFill>
                      <a:ea typeface="Meiryo UI" panose="020B0604030504040204" pitchFamily="50" charset="-128"/>
                    </a:rPr>
                    <a:t> </a:t>
                  </a:r>
                  <a14:m>
                    <m:oMath xmlns:m="http://schemas.openxmlformats.org/officeDocument/2006/math">
                      <m:r>
                        <a:rPr kumimoji="1" lang="en-US" altLang="ja-JP" sz="2800" b="1" i="1" smtClean="0">
                          <a:solidFill>
                            <a:schemeClr val="accent6"/>
                          </a:solidFill>
                          <a:latin typeface="Cambria Math" panose="02040503050406030204" pitchFamily="18" charset="0"/>
                        </a:rPr>
                        <m:t>𝜷</m:t>
                      </m:r>
                    </m:oMath>
                  </a14:m>
                  <a:endParaRPr kumimoji="1" lang="ja-JP" altLang="en-US" sz="2800" b="1" dirty="0">
                    <a:solidFill>
                      <a:schemeClr val="accent6"/>
                    </a:solidFill>
                    <a:ea typeface="Meiryo UI" panose="020B0604030504040204" pitchFamily="50" charset="-128"/>
                  </a:endParaRPr>
                </a:p>
              </p:txBody>
            </p:sp>
          </mc:Choice>
          <mc:Fallback>
            <p:sp>
              <p:nvSpPr>
                <p:cNvPr id="90" name="テキスト ボックス 89">
                  <a:extLst>
                    <a:ext uri="{FF2B5EF4-FFF2-40B4-BE49-F238E27FC236}">
                      <a16:creationId xmlns:a16="http://schemas.microsoft.com/office/drawing/2014/main" id="{DCD0C3A9-7D28-DF39-BCCC-6AA468F989E3}"/>
                    </a:ext>
                  </a:extLst>
                </p:cNvPr>
                <p:cNvSpPr txBox="1">
                  <a:spLocks noRot="1" noChangeAspect="1" noMove="1" noResize="1" noEditPoints="1" noAdjustHandles="1" noChangeArrowheads="1" noChangeShapeType="1" noTextEdit="1"/>
                </p:cNvSpPr>
                <p:nvPr/>
              </p:nvSpPr>
              <p:spPr>
                <a:xfrm>
                  <a:off x="8240081" y="5735376"/>
                  <a:ext cx="2110362" cy="523220"/>
                </a:xfrm>
                <a:prstGeom prst="rect">
                  <a:avLst/>
                </a:prstGeom>
                <a:blipFill>
                  <a:blip r:embed="rId6"/>
                  <a:stretch>
                    <a:fillRect l="-2601" t="-18605" b="-24419"/>
                  </a:stretch>
                </a:blipFill>
              </p:spPr>
              <p:txBody>
                <a:bodyPr/>
                <a:lstStyle/>
                <a:p>
                  <a:r>
                    <a:rPr lang="ja-JP" altLang="en-US">
                      <a:noFill/>
                    </a:rPr>
                    <a:t> </a:t>
                  </a:r>
                </a:p>
              </p:txBody>
            </p:sp>
          </mc:Fallback>
        </mc:AlternateContent>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973"/>
            <a:stretch/>
          </p:blipFill>
          <p:spPr>
            <a:xfrm>
              <a:off x="8459191" y="4817000"/>
              <a:ext cx="793584" cy="661826"/>
            </a:xfrm>
            <a:prstGeom prst="rect">
              <a:avLst/>
            </a:prstGeom>
          </p:spPr>
        </p:pic>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7411" y="4777105"/>
              <a:ext cx="713289" cy="713289"/>
            </a:xfrm>
            <a:prstGeom prst="rect">
              <a:avLst/>
            </a:prstGeom>
          </p:spPr>
        </p:pic>
        <mc:AlternateContent xmlns:mc="http://schemas.openxmlformats.org/markup-compatibility/2006">
          <mc:Choice xmlns:a14="http://schemas.microsoft.com/office/drawing/2010/main" Requires="a14">
            <p:sp>
              <p:nvSpPr>
                <p:cNvPr id="44" name="テキスト ボックス 43">
                  <a:extLst>
                    <a:ext uri="{FF2B5EF4-FFF2-40B4-BE49-F238E27FC236}">
                      <a16:creationId xmlns:a16="http://schemas.microsoft.com/office/drawing/2014/main" id="{80381502-0E30-24A0-D107-6E74A76144E2}"/>
                    </a:ext>
                  </a:extLst>
                </p:cNvPr>
                <p:cNvSpPr txBox="1"/>
                <p:nvPr/>
              </p:nvSpPr>
              <p:spPr>
                <a:xfrm>
                  <a:off x="4203235" y="4454177"/>
                  <a:ext cx="1779965"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𝜶</m:t>
                      </m:r>
                    </m:oMath>
                  </a14:m>
                  <a:endParaRPr kumimoji="1" lang="ja-JP" altLang="en-US" sz="2400" b="1" dirty="0">
                    <a:ea typeface="Meiryo UI" panose="020B0604030504040204" pitchFamily="50" charset="-128"/>
                  </a:endParaRPr>
                </a:p>
              </p:txBody>
            </p:sp>
          </mc:Choice>
          <mc:Fallback>
            <p:sp>
              <p:nvSpPr>
                <p:cNvPr id="44" name="テキスト ボックス 43">
                  <a:extLst>
                    <a:ext uri="{FF2B5EF4-FFF2-40B4-BE49-F238E27FC236}">
                      <a16:creationId xmlns:a16="http://schemas.microsoft.com/office/drawing/2014/main" id="{80381502-0E30-24A0-D107-6E74A76144E2}"/>
                    </a:ext>
                  </a:extLst>
                </p:cNvPr>
                <p:cNvSpPr txBox="1">
                  <a:spLocks noRot="1" noChangeAspect="1" noMove="1" noResize="1" noEditPoints="1" noAdjustHandles="1" noChangeArrowheads="1" noChangeShapeType="1" noTextEdit="1"/>
                </p:cNvSpPr>
                <p:nvPr/>
              </p:nvSpPr>
              <p:spPr>
                <a:xfrm>
                  <a:off x="4203235" y="4454177"/>
                  <a:ext cx="1779965" cy="461665"/>
                </a:xfrm>
                <a:prstGeom prst="rect">
                  <a:avLst/>
                </a:prstGeom>
                <a:blipFill>
                  <a:blip r:embed="rId11"/>
                  <a:stretch>
                    <a:fillRect l="-5137" t="-18421" b="-21053"/>
                  </a:stretch>
                </a:blipFill>
              </p:spPr>
              <p:txBody>
                <a:bodyPr/>
                <a:lstStyle/>
                <a:p>
                  <a:r>
                    <a:rPr lang="ja-JP" altLang="en-US">
                      <a:noFill/>
                    </a:rPr>
                    <a:t> </a:t>
                  </a:r>
                </a:p>
              </p:txBody>
            </p:sp>
          </mc:Fallback>
        </mc:AlternateContent>
        <p:pic>
          <p:nvPicPr>
            <p:cNvPr id="45" name="グラフィックス 44" descr="都市 単色塗りつぶし">
              <a:extLst>
                <a:ext uri="{FF2B5EF4-FFF2-40B4-BE49-F238E27FC236}">
                  <a16:creationId xmlns:a16="http://schemas.microsoft.com/office/drawing/2014/main" id="{926CF8DB-6613-E167-D699-94C46588E26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0617"/>
            <a:stretch/>
          </p:blipFill>
          <p:spPr>
            <a:xfrm>
              <a:off x="5540355" y="4366294"/>
              <a:ext cx="726488" cy="1145730"/>
            </a:xfrm>
            <a:prstGeom prst="rect">
              <a:avLst/>
            </a:prstGeom>
          </p:spPr>
        </p:pic>
        <p:pic>
          <p:nvPicPr>
            <p:cNvPr id="46" name="グラフィックス 45" descr="ロボット 単色塗りつぶし">
              <a:extLst>
                <a:ext uri="{FF2B5EF4-FFF2-40B4-BE49-F238E27FC236}">
                  <a16:creationId xmlns:a16="http://schemas.microsoft.com/office/drawing/2014/main" id="{D04DF434-3E09-CB5A-2B59-0E8BC250E63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5536"/>
            <a:stretch/>
          </p:blipFill>
          <p:spPr>
            <a:xfrm>
              <a:off x="4641244" y="4776203"/>
              <a:ext cx="793584" cy="672046"/>
            </a:xfrm>
            <a:prstGeom prst="rect">
              <a:avLst/>
            </a:prstGeom>
          </p:spPr>
        </p:pic>
        <p:cxnSp>
          <p:nvCxnSpPr>
            <p:cNvPr id="10" name="直線コネクタ 9">
              <a:extLst>
                <a:ext uri="{FF2B5EF4-FFF2-40B4-BE49-F238E27FC236}">
                  <a16:creationId xmlns:a16="http://schemas.microsoft.com/office/drawing/2014/main" id="{C19762D8-C2DA-4D9C-7F08-0BA9F85C07CE}"/>
                </a:ext>
              </a:extLst>
            </p:cNvPr>
            <p:cNvCxnSpPr>
              <a:cxnSpLocks/>
            </p:cNvCxnSpPr>
            <p:nvPr/>
          </p:nvCxnSpPr>
          <p:spPr>
            <a:xfrm>
              <a:off x="5959670"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429EAEF-3752-6C83-A5BF-72AED111B6AE}"/>
                </a:ext>
              </a:extLst>
            </p:cNvPr>
            <p:cNvCxnSpPr>
              <a:cxnSpLocks/>
            </p:cNvCxnSpPr>
            <p:nvPr/>
          </p:nvCxnSpPr>
          <p:spPr>
            <a:xfrm>
              <a:off x="9842910"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8599699" y="4396214"/>
                  <a:ext cx="1735763"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𝜷</m:t>
                      </m:r>
                    </m:oMath>
                  </a14:m>
                  <a:endParaRPr kumimoji="1" lang="ja-JP" altLang="en-US" sz="2400" b="1" dirty="0">
                    <a:ea typeface="Meiryo UI" panose="020B0604030504040204" pitchFamily="50" charset="-128"/>
                  </a:endParaRPr>
                </a:p>
              </p:txBody>
            </p:sp>
          </mc:Choice>
          <mc:Fallback>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8599699" y="4396214"/>
                  <a:ext cx="1735763" cy="461665"/>
                </a:xfrm>
                <a:prstGeom prst="rect">
                  <a:avLst/>
                </a:prstGeom>
                <a:blipFill>
                  <a:blip r:embed="rId14"/>
                  <a:stretch>
                    <a:fillRect l="-5263" t="-18667" b="-22667"/>
                  </a:stretch>
                </a:blipFill>
              </p:spPr>
              <p:txBody>
                <a:bodyPr/>
                <a:lstStyle/>
                <a:p>
                  <a:r>
                    <a:rPr lang="ja-JP" altLang="en-US">
                      <a:noFill/>
                    </a:rPr>
                    <a:t> </a:t>
                  </a:r>
                </a:p>
              </p:txBody>
            </p:sp>
          </mc:Fallback>
        </mc:AlternateContent>
        <p:sp>
          <p:nvSpPr>
            <p:cNvPr id="99" name="円弧 98">
              <a:extLst>
                <a:ext uri="{FF2B5EF4-FFF2-40B4-BE49-F238E27FC236}">
                  <a16:creationId xmlns:a16="http://schemas.microsoft.com/office/drawing/2014/main" id="{C7BBAC92-D2EC-1C2C-39DB-0CFF0C1D0311}"/>
                </a:ext>
              </a:extLst>
            </p:cNvPr>
            <p:cNvSpPr/>
            <p:nvPr/>
          </p:nvSpPr>
          <p:spPr>
            <a:xfrm>
              <a:off x="2250277" y="3658154"/>
              <a:ext cx="6936792" cy="5028093"/>
            </a:xfrm>
            <a:prstGeom prst="arc">
              <a:avLst>
                <a:gd name="adj1" fmla="val 11932085"/>
                <a:gd name="adj2" fmla="val 2017109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pPr>
              <a:lnSpc>
                <a:spcPct val="100000"/>
              </a:lnSpc>
              <a:spcBef>
                <a:spcPts val="1200"/>
              </a:spcBef>
            </a:pPr>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pPr>
              <a:lnSpc>
                <a:spcPct val="100000"/>
              </a:lnSpc>
              <a:spcBef>
                <a:spcPts val="1200"/>
              </a:spcBef>
            </a:pPr>
            <a:r>
              <a:rPr kumimoji="1" lang="ja-JP" altLang="en-US" dirty="0"/>
              <a:t>通常の体験者が知覚し制御している主観視点を</a:t>
            </a:r>
            <a:r>
              <a:rPr kumimoji="1" lang="en-US" altLang="ja-JP" dirty="0"/>
              <a:t>2</a:t>
            </a:r>
            <a:r>
              <a:rPr kumimoji="1" lang="ja-JP" altLang="en-US" dirty="0"/>
              <a:t>箇所とするためには，知覚事象の</a:t>
            </a:r>
            <a:r>
              <a:rPr kumimoji="1" lang="ja-JP" altLang="en-US" b="1" dirty="0"/>
              <a:t>時間的多重</a:t>
            </a:r>
            <a:r>
              <a:rPr kumimoji="1" lang="ja-JP" altLang="en-US" dirty="0"/>
              <a:t>または</a:t>
            </a:r>
            <a:r>
              <a:rPr kumimoji="1" lang="ja-JP" altLang="en-US" b="1" dirty="0"/>
              <a:t>空間的多重</a:t>
            </a:r>
            <a:r>
              <a:rPr kumimoji="1" lang="ja-JP" altLang="en-US" dirty="0"/>
              <a:t>を用いて認知空間の多重化</a:t>
            </a:r>
            <a:r>
              <a:rPr lang="ja-JP" altLang="en-US" dirty="0"/>
              <a:t>が</a:t>
            </a:r>
            <a:r>
              <a:rPr kumimoji="1" lang="ja-JP" altLang="en-US" dirty="0"/>
              <a:t>必要．</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dirty="0"/>
          </a:p>
        </p:txBody>
      </p:sp>
      <p:grpSp>
        <p:nvGrpSpPr>
          <p:cNvPr id="7" name="グループ化 6">
            <a:extLst>
              <a:ext uri="{FF2B5EF4-FFF2-40B4-BE49-F238E27FC236}">
                <a16:creationId xmlns:a16="http://schemas.microsoft.com/office/drawing/2014/main" id="{AE227852-5105-19E4-D03E-1A86ED87C5AB}"/>
              </a:ext>
            </a:extLst>
          </p:cNvPr>
          <p:cNvGrpSpPr/>
          <p:nvPr/>
        </p:nvGrpSpPr>
        <p:grpSpPr>
          <a:xfrm>
            <a:off x="1262058" y="3507652"/>
            <a:ext cx="9547770" cy="2701288"/>
            <a:chOff x="1233121" y="3345606"/>
            <a:chExt cx="9547770" cy="2701288"/>
          </a:xfrm>
        </p:grpSpPr>
        <p:pic>
          <p:nvPicPr>
            <p:cNvPr id="23" name="グラフィックス 22" descr="男性 枠線">
              <a:extLst>
                <a:ext uri="{FF2B5EF4-FFF2-40B4-BE49-F238E27FC236}">
                  <a16:creationId xmlns:a16="http://schemas.microsoft.com/office/drawing/2014/main" id="{9185F0D9-913A-5B8D-3633-3C3A835A67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857" r="29243"/>
            <a:stretch/>
          </p:blipFill>
          <p:spPr>
            <a:xfrm>
              <a:off x="9154608" y="4834169"/>
              <a:ext cx="1417785" cy="1212725"/>
            </a:xfrm>
            <a:prstGeom prst="rect">
              <a:avLst/>
            </a:prstGeom>
          </p:spPr>
        </p:pic>
        <p:sp>
          <p:nvSpPr>
            <p:cNvPr id="13" name="楕円 12">
              <a:extLst>
                <a:ext uri="{FF2B5EF4-FFF2-40B4-BE49-F238E27FC236}">
                  <a16:creationId xmlns:a16="http://schemas.microsoft.com/office/drawing/2014/main" id="{B69E2C11-1B82-21E9-15C4-259A48A1ADFB}"/>
                </a:ext>
              </a:extLst>
            </p:cNvPr>
            <p:cNvSpPr/>
            <p:nvPr/>
          </p:nvSpPr>
          <p:spPr>
            <a:xfrm>
              <a:off x="8899082" y="3437707"/>
              <a:ext cx="1881809" cy="163443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グラフィックス 15" descr="脳 枠線">
              <a:extLst>
                <a:ext uri="{FF2B5EF4-FFF2-40B4-BE49-F238E27FC236}">
                  <a16:creationId xmlns:a16="http://schemas.microsoft.com/office/drawing/2014/main" id="{C9F26392-6CC1-A02B-91F2-625D2AA4A08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587" b="22530"/>
            <a:stretch/>
          </p:blipFill>
          <p:spPr>
            <a:xfrm>
              <a:off x="9357097" y="3475901"/>
              <a:ext cx="965777" cy="265732"/>
            </a:xfrm>
            <a:prstGeom prst="rect">
              <a:avLst/>
            </a:prstGeom>
          </p:spPr>
        </p:pic>
        <p:grpSp>
          <p:nvGrpSpPr>
            <p:cNvPr id="24" name="グループ化 23">
              <a:extLst>
                <a:ext uri="{FF2B5EF4-FFF2-40B4-BE49-F238E27FC236}">
                  <a16:creationId xmlns:a16="http://schemas.microsoft.com/office/drawing/2014/main" id="{443A928D-DBA1-00A3-522E-ECA9A762825D}"/>
                </a:ext>
              </a:extLst>
            </p:cNvPr>
            <p:cNvGrpSpPr/>
            <p:nvPr/>
          </p:nvGrpSpPr>
          <p:grpSpPr>
            <a:xfrm>
              <a:off x="1475432" y="3523242"/>
              <a:ext cx="2340000" cy="1800000"/>
              <a:chOff x="3523013" y="4945935"/>
              <a:chExt cx="1754639" cy="1476196"/>
            </a:xfrm>
          </p:grpSpPr>
          <p:cxnSp>
            <p:nvCxnSpPr>
              <p:cNvPr id="25" name="直線コネクタ 24">
                <a:extLst>
                  <a:ext uri="{FF2B5EF4-FFF2-40B4-BE49-F238E27FC236}">
                    <a16:creationId xmlns:a16="http://schemas.microsoft.com/office/drawing/2014/main" id="{D7A351A1-A048-33F7-D28B-E3EB134DC4D7}"/>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8CD9259-0A40-DCD0-BB33-188664C85E36}"/>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A93D84-557B-2609-4187-7B223DAFA045}"/>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3A10B5-B780-CB51-82A9-8332C02D28B4}"/>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C09490F-A26E-C2D9-D759-9BBC6DF0C855}"/>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26EFBF-0806-E4A0-F9BA-D60DA16D04D6}"/>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7AF9BB-98A7-0D24-4B5D-8B2BBC5DB839}"/>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ECB5E64-146B-1D6B-21E6-D25FB75D77D2}"/>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836EF73-B525-6126-D920-8E77506BFE86}"/>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C36171B-58F3-257C-1B59-6D8E4A1E4133}"/>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994889D-6A07-1C30-7035-3835FD75F01F}"/>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105BFCF-D960-7830-5BAE-DAF2B58F91E1}"/>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7" name="テキスト ボックス 36">
                  <a:extLst>
                    <a:ext uri="{FF2B5EF4-FFF2-40B4-BE49-F238E27FC236}">
                      <a16:creationId xmlns:a16="http://schemas.microsoft.com/office/drawing/2014/main" id="{EA26C030-A855-0150-6B2E-F0A199FDE03A}"/>
                    </a:ext>
                  </a:extLst>
                </p:cNvPr>
                <p:cNvSpPr txBox="1"/>
                <p:nvPr/>
              </p:nvSpPr>
              <p:spPr>
                <a:xfrm>
                  <a:off x="2131597" y="3521201"/>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p:sp>
              <p:nvSpPr>
                <p:cNvPr id="37" name="テキスト ボックス 36">
                  <a:extLst>
                    <a:ext uri="{FF2B5EF4-FFF2-40B4-BE49-F238E27FC236}">
                      <a16:creationId xmlns:a16="http://schemas.microsoft.com/office/drawing/2014/main" id="{EA26C030-A855-0150-6B2E-F0A199FDE03A}"/>
                    </a:ext>
                  </a:extLst>
                </p:cNvPr>
                <p:cNvSpPr txBox="1">
                  <a:spLocks noRot="1" noChangeAspect="1" noMove="1" noResize="1" noEditPoints="1" noAdjustHandles="1" noChangeArrowheads="1" noChangeShapeType="1" noTextEdit="1"/>
                </p:cNvSpPr>
                <p:nvPr/>
              </p:nvSpPr>
              <p:spPr>
                <a:xfrm>
                  <a:off x="2131597" y="3521201"/>
                  <a:ext cx="1081249" cy="369332"/>
                </a:xfrm>
                <a:prstGeom prst="rect">
                  <a:avLst/>
                </a:prstGeom>
                <a:blipFill>
                  <a:blip r:embed="rId7"/>
                  <a:stretch>
                    <a:fillRect l="-4494" t="-4918" b="-27869"/>
                  </a:stretch>
                </a:blipFill>
              </p:spPr>
              <p:txBody>
                <a:bodyPr/>
                <a:lstStyle/>
                <a:p>
                  <a:r>
                    <a:rPr lang="ja-JP" altLang="en-US">
                      <a:noFill/>
                    </a:rPr>
                    <a:t> </a:t>
                  </a:r>
                </a:p>
              </p:txBody>
            </p:sp>
          </mc:Fallback>
        </mc:AlternateContent>
        <p:grpSp>
          <p:nvGrpSpPr>
            <p:cNvPr id="38" name="グループ化 37">
              <a:extLst>
                <a:ext uri="{FF2B5EF4-FFF2-40B4-BE49-F238E27FC236}">
                  <a16:creationId xmlns:a16="http://schemas.microsoft.com/office/drawing/2014/main" id="{867A090F-7B2B-86C2-0F8F-3ED85EED2B46}"/>
                </a:ext>
              </a:extLst>
            </p:cNvPr>
            <p:cNvGrpSpPr/>
            <p:nvPr/>
          </p:nvGrpSpPr>
          <p:grpSpPr>
            <a:xfrm>
              <a:off x="4212665" y="3521201"/>
              <a:ext cx="2340000" cy="1800000"/>
              <a:chOff x="3523013" y="4945935"/>
              <a:chExt cx="1754639" cy="1476196"/>
            </a:xfrm>
          </p:grpSpPr>
          <p:cxnSp>
            <p:nvCxnSpPr>
              <p:cNvPr id="39" name="直線コネクタ 38">
                <a:extLst>
                  <a:ext uri="{FF2B5EF4-FFF2-40B4-BE49-F238E27FC236}">
                    <a16:creationId xmlns:a16="http://schemas.microsoft.com/office/drawing/2014/main" id="{2CD167FB-4639-637A-EBA6-D4430C68216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43835A2-2254-DB8D-D071-49A78E546553}"/>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E2FA0B6-E620-0A1D-44DA-B14422B80D57}"/>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A37F559-B080-E5C0-29AE-5CECC7D39CEE}"/>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429A6D4-6DFB-6B5A-9973-7056D309B3F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E12793C-8C68-1151-57C7-6150C63C1F28}"/>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9C50DD8-3A8A-7D26-5EB6-778B57A67F26}"/>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54C769-483C-611F-E56F-20074CF8DF08}"/>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B08B8DD-4F5F-BA20-4306-9F9702785D91}"/>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0119690-D1E2-65EA-2702-90C2A4C7A1F2}"/>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6190543-228C-2A69-38FC-6CC6E5895FD9}"/>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03A657F-9E9E-4034-9DEC-FA17A9D7EA1C}"/>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1" name="テキスト ボックス 50">
                  <a:extLst>
                    <a:ext uri="{FF2B5EF4-FFF2-40B4-BE49-F238E27FC236}">
                      <a16:creationId xmlns:a16="http://schemas.microsoft.com/office/drawing/2014/main" id="{AF1D724C-0F9E-0878-4033-95505D5F8EFA}"/>
                    </a:ext>
                  </a:extLst>
                </p:cNvPr>
                <p:cNvSpPr txBox="1"/>
                <p:nvPr/>
              </p:nvSpPr>
              <p:spPr>
                <a:xfrm>
                  <a:off x="4910339" y="35175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p:sp>
              <p:nvSpPr>
                <p:cNvPr id="51" name="テキスト ボックス 50">
                  <a:extLst>
                    <a:ext uri="{FF2B5EF4-FFF2-40B4-BE49-F238E27FC236}">
                      <a16:creationId xmlns:a16="http://schemas.microsoft.com/office/drawing/2014/main" id="{AF1D724C-0F9E-0878-4033-95505D5F8EFA}"/>
                    </a:ext>
                  </a:extLst>
                </p:cNvPr>
                <p:cNvSpPr txBox="1">
                  <a:spLocks noRot="1" noChangeAspect="1" noMove="1" noResize="1" noEditPoints="1" noAdjustHandles="1" noChangeArrowheads="1" noChangeShapeType="1" noTextEdit="1"/>
                </p:cNvSpPr>
                <p:nvPr/>
              </p:nvSpPr>
              <p:spPr>
                <a:xfrm>
                  <a:off x="4910339" y="3517559"/>
                  <a:ext cx="1028499" cy="369332"/>
                </a:xfrm>
                <a:prstGeom prst="rect">
                  <a:avLst/>
                </a:prstGeom>
                <a:blipFill>
                  <a:blip r:embed="rId8"/>
                  <a:stretch>
                    <a:fillRect l="-4734" t="-6667" r="-1775" b="-30000"/>
                  </a:stretch>
                </a:blipFill>
              </p:spPr>
              <p:txBody>
                <a:bodyPr/>
                <a:lstStyle/>
                <a:p>
                  <a:r>
                    <a:rPr lang="ja-JP" altLang="en-US">
                      <a:noFill/>
                    </a:rPr>
                    <a:t> </a:t>
                  </a:r>
                </a:p>
              </p:txBody>
            </p:sp>
          </mc:Fallback>
        </mc:AlternateContent>
        <p:pic>
          <p:nvPicPr>
            <p:cNvPr id="53" name="グラフィックス 52" descr="落葉樹 単色塗りつぶし">
              <a:extLst>
                <a:ext uri="{FF2B5EF4-FFF2-40B4-BE49-F238E27FC236}">
                  <a16:creationId xmlns:a16="http://schemas.microsoft.com/office/drawing/2014/main" id="{36E4D37D-CF23-5FAF-C88D-636452E8D1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1462" y="4532990"/>
              <a:ext cx="713289" cy="713289"/>
            </a:xfrm>
            <a:prstGeom prst="rect">
              <a:avLst/>
            </a:prstGeom>
          </p:spPr>
        </p:pic>
        <p:pic>
          <p:nvPicPr>
            <p:cNvPr id="54" name="グラフィックス 53" descr="都市 単色塗りつぶし">
              <a:extLst>
                <a:ext uri="{FF2B5EF4-FFF2-40B4-BE49-F238E27FC236}">
                  <a16:creationId xmlns:a16="http://schemas.microsoft.com/office/drawing/2014/main" id="{90F78091-2F17-1EFE-26F8-19C7EB5D336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0617"/>
            <a:stretch/>
          </p:blipFill>
          <p:spPr>
            <a:xfrm>
              <a:off x="2415447" y="4129663"/>
              <a:ext cx="726488" cy="1145730"/>
            </a:xfrm>
            <a:prstGeom prst="rect">
              <a:avLst/>
            </a:prstGeom>
          </p:spPr>
        </p:pic>
        <p:sp>
          <p:nvSpPr>
            <p:cNvPr id="55" name="テキスト ボックス 54">
              <a:extLst>
                <a:ext uri="{FF2B5EF4-FFF2-40B4-BE49-F238E27FC236}">
                  <a16:creationId xmlns:a16="http://schemas.microsoft.com/office/drawing/2014/main" id="{4A9CF9D0-2AA9-7F9B-162C-C30EFC22ABDC}"/>
                </a:ext>
              </a:extLst>
            </p:cNvPr>
            <p:cNvSpPr txBox="1"/>
            <p:nvPr/>
          </p:nvSpPr>
          <p:spPr>
            <a:xfrm>
              <a:off x="2428610" y="5403460"/>
              <a:ext cx="3152816" cy="369332"/>
            </a:xfrm>
            <a:prstGeom prst="rect">
              <a:avLst/>
            </a:prstGeom>
            <a:noFill/>
          </p:spPr>
          <p:txBody>
            <a:bodyPr wrap="square">
              <a:spAutoFit/>
            </a:bodyPr>
            <a:lstStyle/>
            <a:p>
              <a:r>
                <a:rPr lang="ja-JP" altLang="en-US" b="1" dirty="0"/>
                <a:t>時間的または空間的に多重</a:t>
              </a:r>
              <a:endParaRPr kumimoji="1" lang="en-US" altLang="ja-JP" b="1" dirty="0"/>
            </a:p>
          </p:txBody>
        </p:sp>
        <p:sp>
          <p:nvSpPr>
            <p:cNvPr id="75" name="テキスト ボックス 74">
              <a:extLst>
                <a:ext uri="{FF2B5EF4-FFF2-40B4-BE49-F238E27FC236}">
                  <a16:creationId xmlns:a16="http://schemas.microsoft.com/office/drawing/2014/main" id="{9EBE309B-FEE8-AE25-1BED-DF2FC91979E2}"/>
                </a:ext>
              </a:extLst>
            </p:cNvPr>
            <p:cNvSpPr txBox="1"/>
            <p:nvPr/>
          </p:nvSpPr>
          <p:spPr>
            <a:xfrm>
              <a:off x="9308396" y="4260945"/>
              <a:ext cx="1146542" cy="369332"/>
            </a:xfrm>
            <a:prstGeom prst="rect">
              <a:avLst/>
            </a:prstGeom>
            <a:noFill/>
          </p:spPr>
          <p:txBody>
            <a:bodyPr wrap="square">
              <a:spAutoFit/>
            </a:bodyPr>
            <a:lstStyle/>
            <a:p>
              <a:r>
                <a:rPr kumimoji="1" lang="ja-JP" altLang="en-US" b="1" dirty="0">
                  <a:solidFill>
                    <a:srgbClr val="7030A0"/>
                  </a:solidFill>
                </a:rPr>
                <a:t>認知空間</a:t>
              </a:r>
            </a:p>
          </p:txBody>
        </p:sp>
        <p:grpSp>
          <p:nvGrpSpPr>
            <p:cNvPr id="61" name="グループ化 60">
              <a:extLst>
                <a:ext uri="{FF2B5EF4-FFF2-40B4-BE49-F238E27FC236}">
                  <a16:creationId xmlns:a16="http://schemas.microsoft.com/office/drawing/2014/main" id="{D0DB9140-A781-148A-B608-3225573E11AF}"/>
                </a:ext>
              </a:extLst>
            </p:cNvPr>
            <p:cNvGrpSpPr/>
            <p:nvPr/>
          </p:nvGrpSpPr>
          <p:grpSpPr>
            <a:xfrm>
              <a:off x="9237610" y="3815860"/>
              <a:ext cx="1385520" cy="1056764"/>
              <a:chOff x="3523013" y="4945935"/>
              <a:chExt cx="1754639" cy="1476196"/>
            </a:xfrm>
          </p:grpSpPr>
          <p:cxnSp>
            <p:nvCxnSpPr>
              <p:cNvPr id="62" name="直線コネクタ 61">
                <a:extLst>
                  <a:ext uri="{FF2B5EF4-FFF2-40B4-BE49-F238E27FC236}">
                    <a16:creationId xmlns:a16="http://schemas.microsoft.com/office/drawing/2014/main" id="{061D15C2-9F12-283B-25FF-C16241FD35C9}"/>
                  </a:ext>
                </a:extLst>
              </p:cNvPr>
              <p:cNvCxnSpPr>
                <a:cxnSpLocks/>
              </p:cNvCxnSpPr>
              <p:nvPr/>
            </p:nvCxnSpPr>
            <p:spPr>
              <a:xfrm>
                <a:off x="3523013" y="6422131"/>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F846B27-795C-3786-6961-A4A9E1B5320F}"/>
                  </a:ext>
                </a:extLst>
              </p:cNvPr>
              <p:cNvCxnSpPr>
                <a:cxnSpLocks/>
              </p:cNvCxnSpPr>
              <p:nvPr/>
            </p:nvCxnSpPr>
            <p:spPr>
              <a:xfrm>
                <a:off x="3523013"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E1931F3-E1EF-1A3B-A569-B665614EDDDF}"/>
                  </a:ext>
                </a:extLst>
              </p:cNvPr>
              <p:cNvCxnSpPr>
                <a:cxnSpLocks/>
              </p:cNvCxnSpPr>
              <p:nvPr/>
            </p:nvCxnSpPr>
            <p:spPr>
              <a:xfrm>
                <a:off x="4781976"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C9B27A0-B67B-8832-9F79-B33D176C9523}"/>
                  </a:ext>
                </a:extLst>
              </p:cNvPr>
              <p:cNvCxnSpPr>
                <a:cxnSpLocks/>
              </p:cNvCxnSpPr>
              <p:nvPr/>
            </p:nvCxnSpPr>
            <p:spPr>
              <a:xfrm>
                <a:off x="5272644" y="494805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876AF4F-C492-FE42-A2BB-52C57E0455D3}"/>
                  </a:ext>
                </a:extLst>
              </p:cNvPr>
              <p:cNvCxnSpPr>
                <a:cxnSpLocks/>
              </p:cNvCxnSpPr>
              <p:nvPr/>
            </p:nvCxnSpPr>
            <p:spPr>
              <a:xfrm>
                <a:off x="3523013" y="5199702"/>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9FFFA21-2A24-569B-5237-00D3FAB85C8A}"/>
                  </a:ext>
                </a:extLst>
              </p:cNvPr>
              <p:cNvCxnSpPr>
                <a:cxnSpLocks/>
              </p:cNvCxnSpPr>
              <p:nvPr/>
            </p:nvCxnSpPr>
            <p:spPr>
              <a:xfrm>
                <a:off x="4016378" y="4948052"/>
                <a:ext cx="0" cy="1222429"/>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8DECBC1-4625-AC1B-0D90-2010A8E68828}"/>
                  </a:ext>
                </a:extLst>
              </p:cNvPr>
              <p:cNvCxnSpPr>
                <a:cxnSpLocks/>
              </p:cNvCxnSpPr>
              <p:nvPr/>
            </p:nvCxnSpPr>
            <p:spPr>
              <a:xfrm flipH="1">
                <a:off x="3525827" y="4945935"/>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25E9BAE-5029-2FC0-5E42-8206B6418C3D}"/>
                  </a:ext>
                </a:extLst>
              </p:cNvPr>
              <p:cNvCxnSpPr>
                <a:cxnSpLocks/>
              </p:cNvCxnSpPr>
              <p:nvPr/>
            </p:nvCxnSpPr>
            <p:spPr>
              <a:xfrm>
                <a:off x="4012338" y="4949155"/>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AF4863-60AD-3B64-86E5-768D2380C674}"/>
                  </a:ext>
                </a:extLst>
              </p:cNvPr>
              <p:cNvCxnSpPr>
                <a:cxnSpLocks/>
              </p:cNvCxnSpPr>
              <p:nvPr/>
            </p:nvCxnSpPr>
            <p:spPr>
              <a:xfrm>
                <a:off x="4018689" y="6162510"/>
                <a:ext cx="1258963" cy="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16CC0C1-1435-2754-6452-BFEEEB7954AA}"/>
                  </a:ext>
                </a:extLst>
              </p:cNvPr>
              <p:cNvCxnSpPr>
                <a:cxnSpLocks/>
              </p:cNvCxnSpPr>
              <p:nvPr/>
            </p:nvCxnSpPr>
            <p:spPr>
              <a:xfrm flipH="1">
                <a:off x="4779830" y="4953898"/>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7A02B12-9DBA-A8A4-7BA5-06FB977416DC}"/>
                  </a:ext>
                </a:extLst>
              </p:cNvPr>
              <p:cNvCxnSpPr>
                <a:cxnSpLocks/>
              </p:cNvCxnSpPr>
              <p:nvPr/>
            </p:nvCxnSpPr>
            <p:spPr>
              <a:xfrm flipH="1">
                <a:off x="4781945" y="6165373"/>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DBE2B9F-9476-D320-7BC9-55EC1CB2D2C0}"/>
                  </a:ext>
                </a:extLst>
              </p:cNvPr>
              <p:cNvCxnSpPr>
                <a:cxnSpLocks/>
              </p:cNvCxnSpPr>
              <p:nvPr/>
            </p:nvCxnSpPr>
            <p:spPr>
              <a:xfrm flipH="1">
                <a:off x="3529395" y="6161039"/>
                <a:ext cx="494131" cy="25165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grpSp>
        <p:cxnSp>
          <p:nvCxnSpPr>
            <p:cNvPr id="76" name="直線矢印コネクタ 75">
              <a:extLst>
                <a:ext uri="{FF2B5EF4-FFF2-40B4-BE49-F238E27FC236}">
                  <a16:creationId xmlns:a16="http://schemas.microsoft.com/office/drawing/2014/main" id="{1603EE2D-BA88-F2A7-A2E2-71DC885B79C2}"/>
                </a:ext>
              </a:extLst>
            </p:cNvPr>
            <p:cNvCxnSpPr>
              <a:cxnSpLocks/>
            </p:cNvCxnSpPr>
            <p:nvPr/>
          </p:nvCxnSpPr>
          <p:spPr>
            <a:xfrm>
              <a:off x="6728356" y="4412463"/>
              <a:ext cx="248400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D78FA97-54D5-D706-F73D-2E75920D7A58}"/>
                </a:ext>
              </a:extLst>
            </p:cNvPr>
            <p:cNvSpPr txBox="1"/>
            <p:nvPr/>
          </p:nvSpPr>
          <p:spPr>
            <a:xfrm>
              <a:off x="3731506" y="4319129"/>
              <a:ext cx="557027" cy="646331"/>
            </a:xfrm>
            <a:prstGeom prst="rect">
              <a:avLst/>
            </a:prstGeom>
            <a:noFill/>
          </p:spPr>
          <p:txBody>
            <a:bodyPr wrap="square">
              <a:spAutoFit/>
            </a:bodyPr>
            <a:lstStyle/>
            <a:p>
              <a:r>
                <a:rPr lang="en-US" altLang="ja-JP" sz="3600" b="1" dirty="0"/>
                <a:t>+</a:t>
              </a:r>
              <a:endParaRPr kumimoji="1" lang="en-US" altLang="ja-JP" sz="3600" b="1" dirty="0"/>
            </a:p>
          </p:txBody>
        </p:sp>
        <p:sp>
          <p:nvSpPr>
            <p:cNvPr id="89" name="四角形: 角を丸くする 88">
              <a:extLst>
                <a:ext uri="{FF2B5EF4-FFF2-40B4-BE49-F238E27FC236}">
                  <a16:creationId xmlns:a16="http://schemas.microsoft.com/office/drawing/2014/main" id="{0303934E-6B3C-2E9B-33CD-7DE012939576}"/>
                </a:ext>
              </a:extLst>
            </p:cNvPr>
            <p:cNvSpPr/>
            <p:nvPr/>
          </p:nvSpPr>
          <p:spPr>
            <a:xfrm>
              <a:off x="1233121" y="3345606"/>
              <a:ext cx="5495235" cy="251349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979E87AF-75A4-7C5D-CF85-3BE17D6390EA}"/>
              </a:ext>
            </a:extLst>
          </p:cNvPr>
          <p:cNvSpPr txBox="1"/>
          <p:nvPr/>
        </p:nvSpPr>
        <p:spPr>
          <a:xfrm>
            <a:off x="7344026" y="4000533"/>
            <a:ext cx="1261884" cy="523220"/>
          </a:xfrm>
          <a:prstGeom prst="rect">
            <a:avLst/>
          </a:prstGeom>
          <a:noFill/>
        </p:spPr>
        <p:txBody>
          <a:bodyPr wrap="none" rtlCol="0">
            <a:spAutoFit/>
          </a:bodyPr>
          <a:lstStyle/>
          <a:p>
            <a:r>
              <a:rPr kumimoji="1" lang="ja-JP" altLang="en-US" sz="2800" b="1" dirty="0"/>
              <a:t>多重化</a:t>
            </a:r>
          </a:p>
        </p:txBody>
      </p:sp>
      <p:sp>
        <p:nvSpPr>
          <p:cNvPr id="9" name="テキスト ボックス 8">
            <a:extLst>
              <a:ext uri="{FF2B5EF4-FFF2-40B4-BE49-F238E27FC236}">
                <a16:creationId xmlns:a16="http://schemas.microsoft.com/office/drawing/2014/main" id="{9DCF6213-7D2F-6E33-E38D-9A059F79EC5D}"/>
              </a:ext>
            </a:extLst>
          </p:cNvPr>
          <p:cNvSpPr txBox="1"/>
          <p:nvPr/>
        </p:nvSpPr>
        <p:spPr>
          <a:xfrm>
            <a:off x="7252968" y="4834119"/>
            <a:ext cx="1415772" cy="830997"/>
          </a:xfrm>
          <a:prstGeom prst="rect">
            <a:avLst/>
          </a:prstGeom>
          <a:noFill/>
        </p:spPr>
        <p:txBody>
          <a:bodyPr wrap="none" rtlCol="0">
            <a:spAutoFit/>
          </a:bodyPr>
          <a:lstStyle/>
          <a:p>
            <a:r>
              <a:rPr kumimoji="1" lang="ja-JP" altLang="en-US" sz="2400" dirty="0"/>
              <a:t>時間多重</a:t>
            </a:r>
            <a:endParaRPr kumimoji="1" lang="en-US" altLang="ja-JP" sz="2400" dirty="0"/>
          </a:p>
          <a:p>
            <a:r>
              <a:rPr lang="ja-JP" altLang="en-US" sz="2400" dirty="0"/>
              <a:t>空間多重</a:t>
            </a:r>
            <a:endParaRPr kumimoji="1" lang="ja-JP" altLang="en-US" sz="2400" dirty="0"/>
          </a:p>
        </p:txBody>
      </p:sp>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空間認知の多重化</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a:xfrm>
            <a:off x="1243310" y="1207009"/>
            <a:ext cx="10587360" cy="908220"/>
          </a:xfrm>
        </p:spPr>
        <p:txBody>
          <a:bodyPr>
            <a:noAutofit/>
          </a:bodyPr>
          <a:lstStyle/>
          <a:p>
            <a:r>
              <a:rPr kumimoji="1" lang="ja-JP" altLang="en-US" dirty="0"/>
              <a:t>時間的多重 提示</a:t>
            </a:r>
            <a:br>
              <a:rPr kumimoji="1" lang="en-US" altLang="ja-JP" dirty="0"/>
            </a:br>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a:p>
            <a:r>
              <a:rPr kumimoji="1" lang="ja-JP" altLang="en-US" dirty="0"/>
              <a:t>空間的多重 提示</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grpSp>
        <p:nvGrpSpPr>
          <p:cNvPr id="7" name="グループ化 6">
            <a:extLst>
              <a:ext uri="{FF2B5EF4-FFF2-40B4-BE49-F238E27FC236}">
                <a16:creationId xmlns:a16="http://schemas.microsoft.com/office/drawing/2014/main" id="{CEED7B3F-5964-CF3E-9CD4-1A30653CCFE3}"/>
              </a:ext>
            </a:extLst>
          </p:cNvPr>
          <p:cNvGrpSpPr/>
          <p:nvPr/>
        </p:nvGrpSpPr>
        <p:grpSpPr>
          <a:xfrm>
            <a:off x="1243309" y="1639815"/>
            <a:ext cx="9720000" cy="1800000"/>
            <a:chOff x="838200" y="1421731"/>
            <a:chExt cx="9720000" cy="1800000"/>
          </a:xfrm>
        </p:grpSpPr>
        <p:cxnSp>
          <p:nvCxnSpPr>
            <p:cNvPr id="10" name="直線矢印コネクタ 9">
              <a:extLst>
                <a:ext uri="{FF2B5EF4-FFF2-40B4-BE49-F238E27FC236}">
                  <a16:creationId xmlns:a16="http://schemas.microsoft.com/office/drawing/2014/main" id="{E68590E9-3343-A17E-F57D-1A5F5B7964CC}"/>
                </a:ext>
              </a:extLst>
            </p:cNvPr>
            <p:cNvCxnSpPr>
              <a:cxnSpLocks/>
            </p:cNvCxnSpPr>
            <p:nvPr/>
          </p:nvCxnSpPr>
          <p:spPr>
            <a:xfrm>
              <a:off x="1174359" y="2855792"/>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83A5F7D-151F-58E2-D2DD-D56083F88FF2}"/>
                </a:ext>
              </a:extLst>
            </p:cNvPr>
            <p:cNvSpPr txBox="1"/>
            <p:nvPr/>
          </p:nvSpPr>
          <p:spPr>
            <a:xfrm>
              <a:off x="9251832" y="2672067"/>
              <a:ext cx="678069" cy="369332"/>
            </a:xfrm>
            <a:prstGeom prst="rect">
              <a:avLst/>
            </a:prstGeom>
            <a:noFill/>
          </p:spPr>
          <p:txBody>
            <a:bodyPr wrap="square">
              <a:spAutoFit/>
            </a:bodyPr>
            <a:lstStyle/>
            <a:p>
              <a:r>
                <a:rPr lang="ja-JP" altLang="en-US" dirty="0"/>
                <a:t>時刻</a:t>
              </a:r>
            </a:p>
          </p:txBody>
        </p:sp>
        <p:grpSp>
          <p:nvGrpSpPr>
            <p:cNvPr id="25" name="グループ化 24">
              <a:extLst>
                <a:ext uri="{FF2B5EF4-FFF2-40B4-BE49-F238E27FC236}">
                  <a16:creationId xmlns:a16="http://schemas.microsoft.com/office/drawing/2014/main" id="{C3A3DFCB-80F8-C9A7-EF3A-3B67A828AD97}"/>
                </a:ext>
              </a:extLst>
            </p:cNvPr>
            <p:cNvGrpSpPr/>
            <p:nvPr/>
          </p:nvGrpSpPr>
          <p:grpSpPr>
            <a:xfrm>
              <a:off x="1382473" y="1772908"/>
              <a:ext cx="1872000" cy="1080000"/>
              <a:chOff x="3523013" y="4945935"/>
              <a:chExt cx="1754639" cy="1476196"/>
            </a:xfrm>
          </p:grpSpPr>
          <p:cxnSp>
            <p:nvCxnSpPr>
              <p:cNvPr id="41" name="直線コネクタ 40">
                <a:extLst>
                  <a:ext uri="{FF2B5EF4-FFF2-40B4-BE49-F238E27FC236}">
                    <a16:creationId xmlns:a16="http://schemas.microsoft.com/office/drawing/2014/main" id="{2C8ACFFF-5A38-4C1C-3DE8-371F79DD2B39}"/>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9FAA26-F5CC-0FA5-C87E-C45AE0412167}"/>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33F67DD-0529-7FBC-91FE-C027C213E35C}"/>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53C95A-BA6D-6250-843D-CD937B192959}"/>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07EF661-1822-0258-1BD1-456711B086AC}"/>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7558FAA-0482-8D40-3D55-20BD136C72E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1AD61A5-3A9A-85B7-50A3-FDB2934D3B8C}"/>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E34A892-917C-E644-B365-58561181F169}"/>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C95C336-C467-0A58-4ACD-FCAAA95F263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0EBA8D1-A2A2-1BEA-C8BC-C32A3C245FEF}"/>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338767A-CEB4-FA15-860B-61DDBFA3D8E5}"/>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CFD816-6F75-8740-94EB-42001F0EC57D}"/>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3" name="テキスト ボックス 52">
                  <a:extLst>
                    <a:ext uri="{FF2B5EF4-FFF2-40B4-BE49-F238E27FC236}">
                      <a16:creationId xmlns:a16="http://schemas.microsoft.com/office/drawing/2014/main" id="{DD0C13B1-8218-A94A-4677-BD02DB4B9DBC}"/>
                    </a:ext>
                  </a:extLst>
                </p:cNvPr>
                <p:cNvSpPr txBox="1"/>
                <p:nvPr/>
              </p:nvSpPr>
              <p:spPr>
                <a:xfrm>
                  <a:off x="1672667"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p:sp>
              <p:nvSpPr>
                <p:cNvPr id="53" name="テキスト ボックス 52">
                  <a:extLst>
                    <a:ext uri="{FF2B5EF4-FFF2-40B4-BE49-F238E27FC236}">
                      <a16:creationId xmlns:a16="http://schemas.microsoft.com/office/drawing/2014/main" id="{DD0C13B1-8218-A94A-4677-BD02DB4B9DBC}"/>
                    </a:ext>
                  </a:extLst>
                </p:cNvPr>
                <p:cNvSpPr txBox="1">
                  <a:spLocks noRot="1" noChangeAspect="1" noMove="1" noResize="1" noEditPoints="1" noAdjustHandles="1" noChangeArrowheads="1" noChangeShapeType="1" noTextEdit="1"/>
                </p:cNvSpPr>
                <p:nvPr/>
              </p:nvSpPr>
              <p:spPr>
                <a:xfrm>
                  <a:off x="1672667" y="1977084"/>
                  <a:ext cx="1081249" cy="369332"/>
                </a:xfrm>
                <a:prstGeom prst="rect">
                  <a:avLst/>
                </a:prstGeom>
                <a:blipFill>
                  <a:blip r:embed="rId3"/>
                  <a:stretch>
                    <a:fillRect l="-5085" t="-4918" b="-27869"/>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5457D88B-AEFA-A960-61C4-257BC710E603}"/>
                </a:ext>
              </a:extLst>
            </p:cNvPr>
            <p:cNvGrpSpPr/>
            <p:nvPr/>
          </p:nvGrpSpPr>
          <p:grpSpPr>
            <a:xfrm>
              <a:off x="2961813" y="1772908"/>
              <a:ext cx="1872000" cy="1080000"/>
              <a:chOff x="3523013" y="4945935"/>
              <a:chExt cx="1754639" cy="1476196"/>
            </a:xfrm>
          </p:grpSpPr>
          <p:cxnSp>
            <p:nvCxnSpPr>
              <p:cNvPr id="55" name="直線コネクタ 54">
                <a:extLst>
                  <a:ext uri="{FF2B5EF4-FFF2-40B4-BE49-F238E27FC236}">
                    <a16:creationId xmlns:a16="http://schemas.microsoft.com/office/drawing/2014/main" id="{F8B3444D-0E4B-30AE-22DD-A7F6E82E86B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F0A033-2233-1846-AFF0-FE596129745A}"/>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8666A4C-BE21-BFCF-8504-0C8A6723555A}"/>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99ADC54-1285-7B9E-2185-4CF1176951AA}"/>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78EA17-2536-48A4-0FE2-E4862703D793}"/>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78EA249-ED47-B15A-83AD-282A3A569B3B}"/>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A09AA07-2F25-2A43-FB82-C5DFFE1AFEED}"/>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33FC8B1-8917-1AEE-98D0-2B68C53FFF1A}"/>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A1B8E3-84B9-E4CF-0612-C421A6F45624}"/>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871B42B-A859-10F5-A54D-35B879958619}"/>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CCE862E-31CC-DB34-93CA-7E836DE56CED}"/>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98660FC-B76C-16A2-C3E6-73AF3561AB86}"/>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7" name="テキスト ボックス 66">
                  <a:extLst>
                    <a:ext uri="{FF2B5EF4-FFF2-40B4-BE49-F238E27FC236}">
                      <a16:creationId xmlns:a16="http://schemas.microsoft.com/office/drawing/2014/main" id="{B396DD28-C07C-9E05-B628-FE61BFDB4625}"/>
                    </a:ext>
                  </a:extLst>
                </p:cNvPr>
                <p:cNvSpPr txBox="1"/>
                <p:nvPr/>
              </p:nvSpPr>
              <p:spPr>
                <a:xfrm>
                  <a:off x="3258243"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p:sp>
              <p:nvSpPr>
                <p:cNvPr id="67" name="テキスト ボックス 66">
                  <a:extLst>
                    <a:ext uri="{FF2B5EF4-FFF2-40B4-BE49-F238E27FC236}">
                      <a16:creationId xmlns:a16="http://schemas.microsoft.com/office/drawing/2014/main" id="{B396DD28-C07C-9E05-B628-FE61BFDB4625}"/>
                    </a:ext>
                  </a:extLst>
                </p:cNvPr>
                <p:cNvSpPr txBox="1">
                  <a:spLocks noRot="1" noChangeAspect="1" noMove="1" noResize="1" noEditPoints="1" noAdjustHandles="1" noChangeArrowheads="1" noChangeShapeType="1" noTextEdit="1"/>
                </p:cNvSpPr>
                <p:nvPr/>
              </p:nvSpPr>
              <p:spPr>
                <a:xfrm>
                  <a:off x="3258243" y="1977084"/>
                  <a:ext cx="1028499" cy="369332"/>
                </a:xfrm>
                <a:prstGeom prst="rect">
                  <a:avLst/>
                </a:prstGeom>
                <a:blipFill>
                  <a:blip r:embed="rId4"/>
                  <a:stretch>
                    <a:fillRect l="-5325" t="-4918" r="-1775" b="-27869"/>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5D40E72D-B185-CE30-280E-7B857EB2052B}"/>
                </a:ext>
              </a:extLst>
            </p:cNvPr>
            <p:cNvSpPr txBox="1"/>
            <p:nvPr/>
          </p:nvSpPr>
          <p:spPr>
            <a:xfrm>
              <a:off x="4497262" y="1440712"/>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86" name="四角形: 角を丸くする 85">
              <a:extLst>
                <a:ext uri="{FF2B5EF4-FFF2-40B4-BE49-F238E27FC236}">
                  <a16:creationId xmlns:a16="http://schemas.microsoft.com/office/drawing/2014/main" id="{E4E8DB56-ACCA-36E7-11B0-D0F1E0EB0914}"/>
                </a:ext>
              </a:extLst>
            </p:cNvPr>
            <p:cNvSpPr/>
            <p:nvPr/>
          </p:nvSpPr>
          <p:spPr>
            <a:xfrm>
              <a:off x="838200" y="1421731"/>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BC82BDFD-A9CB-84A0-4B17-32DEA6BFC317}"/>
                </a:ext>
              </a:extLst>
            </p:cNvPr>
            <p:cNvGrpSpPr/>
            <p:nvPr/>
          </p:nvGrpSpPr>
          <p:grpSpPr>
            <a:xfrm>
              <a:off x="4541153" y="1764240"/>
              <a:ext cx="1872000" cy="1080000"/>
              <a:chOff x="3523013" y="4945935"/>
              <a:chExt cx="1754639" cy="1476196"/>
            </a:xfrm>
          </p:grpSpPr>
          <p:cxnSp>
            <p:nvCxnSpPr>
              <p:cNvPr id="88" name="直線コネクタ 87">
                <a:extLst>
                  <a:ext uri="{FF2B5EF4-FFF2-40B4-BE49-F238E27FC236}">
                    <a16:creationId xmlns:a16="http://schemas.microsoft.com/office/drawing/2014/main" id="{AF4D8494-19B2-234A-A93F-6BCC9A34FFE6}"/>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6089189-8029-5755-D031-313E1B185BF5}"/>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37E4F00-566B-E34E-3A4D-F1F46D6CF05A}"/>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7208148-3AD2-E771-724C-66E87C8E6D9D}"/>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EBDCADB-32CD-EF59-26BC-834C88587949}"/>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8E3E09F-6B37-4A92-3920-B5589B7FDA9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3186059-2A24-2790-170B-8E5B1740F901}"/>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DA96AECF-F8CE-A38D-919F-70C5F1664295}"/>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74F86F5-035A-21D2-642B-8015BFE7A25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1207590-DF89-FFA8-B41A-2113ADB8C0C9}"/>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498CB3D-AD56-DB3D-1032-71E78EA83801}"/>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03AA199-BDB2-5CFD-DA08-A7EA12930777}"/>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00" name="テキスト ボックス 99">
                  <a:extLst>
                    <a:ext uri="{FF2B5EF4-FFF2-40B4-BE49-F238E27FC236}">
                      <a16:creationId xmlns:a16="http://schemas.microsoft.com/office/drawing/2014/main" id="{8C628210-37EC-6C22-9FB6-7DF0FFF534CA}"/>
                    </a:ext>
                  </a:extLst>
                </p:cNvPr>
                <p:cNvSpPr txBox="1"/>
                <p:nvPr/>
              </p:nvSpPr>
              <p:spPr>
                <a:xfrm>
                  <a:off x="4834155"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p:sp>
              <p:nvSpPr>
                <p:cNvPr id="100" name="テキスト ボックス 99">
                  <a:extLst>
                    <a:ext uri="{FF2B5EF4-FFF2-40B4-BE49-F238E27FC236}">
                      <a16:creationId xmlns:a16="http://schemas.microsoft.com/office/drawing/2014/main" id="{8C628210-37EC-6C22-9FB6-7DF0FFF534CA}"/>
                    </a:ext>
                  </a:extLst>
                </p:cNvPr>
                <p:cNvSpPr txBox="1">
                  <a:spLocks noRot="1" noChangeAspect="1" noMove="1" noResize="1" noEditPoints="1" noAdjustHandles="1" noChangeArrowheads="1" noChangeShapeType="1" noTextEdit="1"/>
                </p:cNvSpPr>
                <p:nvPr/>
              </p:nvSpPr>
              <p:spPr>
                <a:xfrm>
                  <a:off x="4834155" y="1977084"/>
                  <a:ext cx="1081249" cy="369332"/>
                </a:xfrm>
                <a:prstGeom prst="rect">
                  <a:avLst/>
                </a:prstGeom>
                <a:blipFill>
                  <a:blip r:embed="rId5"/>
                  <a:stretch>
                    <a:fillRect l="-4494" t="-4918" b="-27869"/>
                  </a:stretch>
                </a:blipFill>
              </p:spPr>
              <p:txBody>
                <a:bodyPr/>
                <a:lstStyle/>
                <a:p>
                  <a:r>
                    <a:rPr lang="ja-JP" altLang="en-US">
                      <a:noFill/>
                    </a:rPr>
                    <a:t> </a:t>
                  </a:r>
                </a:p>
              </p:txBody>
            </p:sp>
          </mc:Fallback>
        </mc:AlternateContent>
        <p:grpSp>
          <p:nvGrpSpPr>
            <p:cNvPr id="101" name="グループ化 100">
              <a:extLst>
                <a:ext uri="{FF2B5EF4-FFF2-40B4-BE49-F238E27FC236}">
                  <a16:creationId xmlns:a16="http://schemas.microsoft.com/office/drawing/2014/main" id="{6C6B8AAA-5A30-8484-41A8-C6D61CD7765C}"/>
                </a:ext>
              </a:extLst>
            </p:cNvPr>
            <p:cNvGrpSpPr/>
            <p:nvPr/>
          </p:nvGrpSpPr>
          <p:grpSpPr>
            <a:xfrm>
              <a:off x="6120494" y="1764240"/>
              <a:ext cx="1872000" cy="1080000"/>
              <a:chOff x="3523013" y="4945935"/>
              <a:chExt cx="1754639" cy="1476196"/>
            </a:xfrm>
          </p:grpSpPr>
          <p:cxnSp>
            <p:nvCxnSpPr>
              <p:cNvPr id="102" name="直線コネクタ 101">
                <a:extLst>
                  <a:ext uri="{FF2B5EF4-FFF2-40B4-BE49-F238E27FC236}">
                    <a16:creationId xmlns:a16="http://schemas.microsoft.com/office/drawing/2014/main" id="{09E60A6C-B93A-2281-EF13-BC0B49433EBE}"/>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DB48632-0E70-3FCC-FF1C-37EFD3BDF6AC}"/>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3B17270-CA9A-4B56-A7D8-14374FE9D67B}"/>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D5AF12C-AD67-12B2-4EDD-549B8AF2A8C5}"/>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FAA49CD1-3F30-DA54-11C1-F8DCA9737E4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FE1A20-21BF-0C71-B7DE-920A93A9EEC3}"/>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5695AB6C-3252-BC39-3CCA-EB432A250407}"/>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0D47A52-EF1D-F3A0-B98E-8C10A718C9C9}"/>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1BB6E4AF-17C8-9EA3-1E91-52E920AAFE23}"/>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BC21136-AD78-433A-6B1F-A0B8EE9DBC2A}"/>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277D7A-ED92-AF6F-B398-590083561C8F}"/>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03074FE-990A-B11D-FD7E-E168EF450661}"/>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14" name="テキスト ボックス 113">
                  <a:extLst>
                    <a:ext uri="{FF2B5EF4-FFF2-40B4-BE49-F238E27FC236}">
                      <a16:creationId xmlns:a16="http://schemas.microsoft.com/office/drawing/2014/main" id="{56783B4B-E866-A3F4-F6C4-B34851441B59}"/>
                    </a:ext>
                  </a:extLst>
                </p:cNvPr>
                <p:cNvSpPr txBox="1"/>
                <p:nvPr/>
              </p:nvSpPr>
              <p:spPr>
                <a:xfrm>
                  <a:off x="6377519"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p:sp>
              <p:nvSpPr>
                <p:cNvPr id="114" name="テキスト ボックス 113">
                  <a:extLst>
                    <a:ext uri="{FF2B5EF4-FFF2-40B4-BE49-F238E27FC236}">
                      <a16:creationId xmlns:a16="http://schemas.microsoft.com/office/drawing/2014/main" id="{56783B4B-E866-A3F4-F6C4-B34851441B59}"/>
                    </a:ext>
                  </a:extLst>
                </p:cNvPr>
                <p:cNvSpPr txBox="1">
                  <a:spLocks noRot="1" noChangeAspect="1" noMove="1" noResize="1" noEditPoints="1" noAdjustHandles="1" noChangeArrowheads="1" noChangeShapeType="1" noTextEdit="1"/>
                </p:cNvSpPr>
                <p:nvPr/>
              </p:nvSpPr>
              <p:spPr>
                <a:xfrm>
                  <a:off x="6377519" y="1977084"/>
                  <a:ext cx="1028499" cy="369332"/>
                </a:xfrm>
                <a:prstGeom prst="rect">
                  <a:avLst/>
                </a:prstGeom>
                <a:blipFill>
                  <a:blip r:embed="rId6"/>
                  <a:stretch>
                    <a:fillRect l="-5357" t="-4918" r="-2381" b="-27869"/>
                  </a:stretch>
                </a:blipFill>
              </p:spPr>
              <p:txBody>
                <a:bodyPr/>
                <a:lstStyle/>
                <a:p>
                  <a:r>
                    <a:rPr lang="ja-JP" altLang="en-US">
                      <a:noFill/>
                    </a:rPr>
                    <a:t> </a:t>
                  </a:r>
                </a:p>
              </p:txBody>
            </p:sp>
          </mc:Fallback>
        </mc:AlternateContent>
      </p:grpSp>
      <p:grpSp>
        <p:nvGrpSpPr>
          <p:cNvPr id="8" name="グループ化 7">
            <a:extLst>
              <a:ext uri="{FF2B5EF4-FFF2-40B4-BE49-F238E27FC236}">
                <a16:creationId xmlns:a16="http://schemas.microsoft.com/office/drawing/2014/main" id="{8E975D9D-EFF6-E16B-3621-B8F6D3D195F2}"/>
              </a:ext>
            </a:extLst>
          </p:cNvPr>
          <p:cNvGrpSpPr/>
          <p:nvPr/>
        </p:nvGrpSpPr>
        <p:grpSpPr>
          <a:xfrm>
            <a:off x="1243309" y="4264847"/>
            <a:ext cx="9720000" cy="1829861"/>
            <a:chOff x="838200" y="4055615"/>
            <a:chExt cx="9720000" cy="1829861"/>
          </a:xfrm>
        </p:grpSpPr>
        <p:cxnSp>
          <p:nvCxnSpPr>
            <p:cNvPr id="309" name="直線矢印コネクタ 308">
              <a:extLst>
                <a:ext uri="{FF2B5EF4-FFF2-40B4-BE49-F238E27FC236}">
                  <a16:creationId xmlns:a16="http://schemas.microsoft.com/office/drawing/2014/main" id="{1E93B2BD-A611-A5BC-CF17-C7A4EABBF31A}"/>
                </a:ext>
              </a:extLst>
            </p:cNvPr>
            <p:cNvCxnSpPr>
              <a:cxnSpLocks/>
            </p:cNvCxnSpPr>
            <p:nvPr/>
          </p:nvCxnSpPr>
          <p:spPr>
            <a:xfrm>
              <a:off x="1174359" y="55872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テキスト ボックス 309">
              <a:extLst>
                <a:ext uri="{FF2B5EF4-FFF2-40B4-BE49-F238E27FC236}">
                  <a16:creationId xmlns:a16="http://schemas.microsoft.com/office/drawing/2014/main" id="{E7051D14-2BAC-E469-FA1D-FB7479F0EB3E}"/>
                </a:ext>
              </a:extLst>
            </p:cNvPr>
            <p:cNvSpPr txBox="1"/>
            <p:nvPr/>
          </p:nvSpPr>
          <p:spPr>
            <a:xfrm>
              <a:off x="9251832" y="5335812"/>
              <a:ext cx="678069" cy="369332"/>
            </a:xfrm>
            <a:prstGeom prst="rect">
              <a:avLst/>
            </a:prstGeom>
            <a:noFill/>
          </p:spPr>
          <p:txBody>
            <a:bodyPr wrap="square">
              <a:spAutoFit/>
            </a:bodyPr>
            <a:lstStyle/>
            <a:p>
              <a:r>
                <a:rPr lang="ja-JP" altLang="en-US" dirty="0"/>
                <a:t>時刻</a:t>
              </a:r>
            </a:p>
          </p:txBody>
        </p:sp>
        <p:grpSp>
          <p:nvGrpSpPr>
            <p:cNvPr id="369" name="グループ化 368">
              <a:extLst>
                <a:ext uri="{FF2B5EF4-FFF2-40B4-BE49-F238E27FC236}">
                  <a16:creationId xmlns:a16="http://schemas.microsoft.com/office/drawing/2014/main" id="{2CC5B6B3-3DAE-A9A7-8788-FCEDC0099729}"/>
                </a:ext>
              </a:extLst>
            </p:cNvPr>
            <p:cNvGrpSpPr/>
            <p:nvPr/>
          </p:nvGrpSpPr>
          <p:grpSpPr>
            <a:xfrm>
              <a:off x="1231932" y="4436653"/>
              <a:ext cx="6674265" cy="1080000"/>
              <a:chOff x="1382472" y="4436653"/>
              <a:chExt cx="5058103" cy="1080000"/>
            </a:xfrm>
          </p:grpSpPr>
          <p:cxnSp>
            <p:nvCxnSpPr>
              <p:cNvPr id="312" name="直線コネクタ 311">
                <a:extLst>
                  <a:ext uri="{FF2B5EF4-FFF2-40B4-BE49-F238E27FC236}">
                    <a16:creationId xmlns:a16="http://schemas.microsoft.com/office/drawing/2014/main" id="{8DA7BD6E-F2F9-65DE-ED50-6AE4C6028228}"/>
                  </a:ext>
                </a:extLst>
              </p:cNvPr>
              <p:cNvCxnSpPr>
                <a:cxnSpLocks/>
              </p:cNvCxnSpPr>
              <p:nvPr/>
            </p:nvCxnSpPr>
            <p:spPr>
              <a:xfrm>
                <a:off x="1382472" y="5516653"/>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45D21996-1F70-67DD-65AB-C085CDD40330}"/>
                  </a:ext>
                </a:extLst>
              </p:cNvPr>
              <p:cNvCxnSpPr>
                <a:cxnSpLocks/>
              </p:cNvCxnSpPr>
              <p:nvPr/>
            </p:nvCxnSpPr>
            <p:spPr>
              <a:xfrm>
                <a:off x="1382472"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DE93ACA2-315B-AC93-25F9-A45D7C2DA6B1}"/>
                  </a:ext>
                </a:extLst>
              </p:cNvPr>
              <p:cNvCxnSpPr>
                <a:cxnSpLocks/>
              </p:cNvCxnSpPr>
              <p:nvPr/>
            </p:nvCxnSpPr>
            <p:spPr>
              <a:xfrm>
                <a:off x="6114278"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3B13477D-99BB-415F-EF18-8AE353DD1DB9}"/>
                  </a:ext>
                </a:extLst>
              </p:cNvPr>
              <p:cNvCxnSpPr>
                <a:cxnSpLocks/>
              </p:cNvCxnSpPr>
              <p:nvPr/>
            </p:nvCxnSpPr>
            <p:spPr>
              <a:xfrm>
                <a:off x="6421752" y="443820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a:extLst>
                  <a:ext uri="{FF2B5EF4-FFF2-40B4-BE49-F238E27FC236}">
                    <a16:creationId xmlns:a16="http://schemas.microsoft.com/office/drawing/2014/main" id="{0D2ACB64-7469-AA18-52BD-0DD188222358}"/>
                  </a:ext>
                </a:extLst>
              </p:cNvPr>
              <p:cNvCxnSpPr>
                <a:cxnSpLocks/>
              </p:cNvCxnSpPr>
              <p:nvPr/>
            </p:nvCxnSpPr>
            <p:spPr>
              <a:xfrm>
                <a:off x="1382472" y="4622312"/>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D49113DE-A7C3-2D51-0681-EEA5979B4AFD}"/>
                  </a:ext>
                </a:extLst>
              </p:cNvPr>
              <p:cNvCxnSpPr>
                <a:cxnSpLocks/>
              </p:cNvCxnSpPr>
              <p:nvPr/>
            </p:nvCxnSpPr>
            <p:spPr>
              <a:xfrm>
                <a:off x="1700083" y="4438202"/>
                <a:ext cx="0" cy="894341"/>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F75DF297-4ADE-1BC6-360B-F83115F67CA5}"/>
                  </a:ext>
                </a:extLst>
              </p:cNvPr>
              <p:cNvCxnSpPr>
                <a:cxnSpLocks/>
              </p:cNvCxnSpPr>
              <p:nvPr/>
            </p:nvCxnSpPr>
            <p:spPr>
              <a:xfrm flipH="1">
                <a:off x="1393048" y="4436653"/>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715E1641-95E7-E2DA-8488-B93A8DC6339F}"/>
                  </a:ext>
                </a:extLst>
              </p:cNvPr>
              <p:cNvCxnSpPr>
                <a:cxnSpLocks/>
              </p:cNvCxnSpPr>
              <p:nvPr/>
            </p:nvCxnSpPr>
            <p:spPr>
              <a:xfrm>
                <a:off x="1684899" y="4439009"/>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675F3985-962E-EA80-FF71-22B5E7330258}"/>
                  </a:ext>
                </a:extLst>
              </p:cNvPr>
              <p:cNvCxnSpPr>
                <a:cxnSpLocks/>
              </p:cNvCxnSpPr>
              <p:nvPr/>
            </p:nvCxnSpPr>
            <p:spPr>
              <a:xfrm>
                <a:off x="1708769" y="5326712"/>
                <a:ext cx="4731806"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B908F4C9-F3E5-7BC4-ED2B-EF3D7F8BD58D}"/>
                  </a:ext>
                </a:extLst>
              </p:cNvPr>
              <p:cNvCxnSpPr>
                <a:cxnSpLocks/>
              </p:cNvCxnSpPr>
              <p:nvPr/>
            </p:nvCxnSpPr>
            <p:spPr>
              <a:xfrm flipH="1">
                <a:off x="6106212" y="4442479"/>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6E205BB-B72F-6386-0037-39175D59AD6A}"/>
                  </a:ext>
                </a:extLst>
              </p:cNvPr>
              <p:cNvCxnSpPr>
                <a:cxnSpLocks/>
              </p:cNvCxnSpPr>
              <p:nvPr/>
            </p:nvCxnSpPr>
            <p:spPr>
              <a:xfrm flipH="1">
                <a:off x="6114162" y="5328806"/>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F883017A-AEE1-12B3-D290-EB113081007C}"/>
                  </a:ext>
                </a:extLst>
              </p:cNvPr>
              <p:cNvCxnSpPr>
                <a:cxnSpLocks/>
              </p:cNvCxnSpPr>
              <p:nvPr/>
            </p:nvCxnSpPr>
            <p:spPr>
              <a:xfrm flipH="1">
                <a:off x="1406459" y="5325635"/>
                <a:ext cx="324000" cy="18411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sp>
          <p:nvSpPr>
            <p:cNvPr id="339" name="テキスト ボックス 338">
              <a:extLst>
                <a:ext uri="{FF2B5EF4-FFF2-40B4-BE49-F238E27FC236}">
                  <a16:creationId xmlns:a16="http://schemas.microsoft.com/office/drawing/2014/main" id="{0CDD9B9D-052F-4C27-906F-F6CA7E1003D9}"/>
                </a:ext>
              </a:extLst>
            </p:cNvPr>
            <p:cNvSpPr txBox="1"/>
            <p:nvPr/>
          </p:nvSpPr>
          <p:spPr>
            <a:xfrm>
              <a:off x="4497262" y="4055615"/>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340" name="四角形: 角を丸くする 339">
              <a:extLst>
                <a:ext uri="{FF2B5EF4-FFF2-40B4-BE49-F238E27FC236}">
                  <a16:creationId xmlns:a16="http://schemas.microsoft.com/office/drawing/2014/main" id="{41498663-B5B1-A1F1-1AF6-6862B2529C8F}"/>
                </a:ext>
              </a:extLst>
            </p:cNvPr>
            <p:cNvSpPr/>
            <p:nvPr/>
          </p:nvSpPr>
          <p:spPr>
            <a:xfrm>
              <a:off x="838200" y="4085476"/>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68" name="テキスト ボックス 367">
                  <a:extLst>
                    <a:ext uri="{FF2B5EF4-FFF2-40B4-BE49-F238E27FC236}">
                      <a16:creationId xmlns:a16="http://schemas.microsoft.com/office/drawing/2014/main" id="{72E40B86-1B3E-775B-E5D5-132EB25EC69D}"/>
                    </a:ext>
                  </a:extLst>
                </p:cNvPr>
                <p:cNvSpPr txBox="1"/>
                <p:nvPr/>
              </p:nvSpPr>
              <p:spPr>
                <a:xfrm>
                  <a:off x="3373635" y="4739521"/>
                  <a:ext cx="2120896" cy="369332"/>
                </a:xfrm>
                <a:prstGeom prst="rect">
                  <a:avLst/>
                </a:prstGeom>
                <a:noFill/>
              </p:spPr>
              <p:txBody>
                <a:bodyPr wrap="square">
                  <a:spAutoFit/>
                </a:bodyPr>
                <a:lstStyle/>
                <a:p>
                  <a:r>
                    <a:rPr lang="ja-JP" altLang="en-US" b="1" dirty="0">
                      <a:solidFill>
                        <a:schemeClr val="accent2"/>
                      </a:solidFill>
                    </a:rPr>
                    <a:t>実空間</a:t>
                  </a:r>
                  <a14:m>
                    <m:oMath xmlns:m="http://schemas.openxmlformats.org/officeDocument/2006/math">
                      <m:r>
                        <a:rPr lang="en-US" altLang="ja-JP" b="1" i="1">
                          <a:solidFill>
                            <a:schemeClr val="accent2"/>
                          </a:solidFill>
                          <a:latin typeface="Cambria Math" panose="02040503050406030204" pitchFamily="18" charset="0"/>
                        </a:rPr>
                        <m:t>𝜶</m:t>
                      </m:r>
                    </m:oMath>
                  </a14:m>
                  <a:r>
                    <a:rPr kumimoji="1" lang="en-US" altLang="ja-JP" b="1" dirty="0"/>
                    <a:t>+</a:t>
                  </a:r>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p:sp>
              <p:nvSpPr>
                <p:cNvPr id="368" name="テキスト ボックス 367">
                  <a:extLst>
                    <a:ext uri="{FF2B5EF4-FFF2-40B4-BE49-F238E27FC236}">
                      <a16:creationId xmlns:a16="http://schemas.microsoft.com/office/drawing/2014/main" id="{72E40B86-1B3E-775B-E5D5-132EB25EC69D}"/>
                    </a:ext>
                  </a:extLst>
                </p:cNvPr>
                <p:cNvSpPr txBox="1">
                  <a:spLocks noRot="1" noChangeAspect="1" noMove="1" noResize="1" noEditPoints="1" noAdjustHandles="1" noChangeArrowheads="1" noChangeShapeType="1" noTextEdit="1"/>
                </p:cNvSpPr>
                <p:nvPr/>
              </p:nvSpPr>
              <p:spPr>
                <a:xfrm>
                  <a:off x="3373635" y="4739521"/>
                  <a:ext cx="2120896" cy="369332"/>
                </a:xfrm>
                <a:prstGeom prst="rect">
                  <a:avLst/>
                </a:prstGeom>
                <a:blipFill>
                  <a:blip r:embed="rId7"/>
                  <a:stretch>
                    <a:fillRect l="-2586" t="-6667" b="-30000"/>
                  </a:stretch>
                </a:blipFill>
              </p:spPr>
              <p:txBody>
                <a:bodyPr/>
                <a:lstStyle/>
                <a:p>
                  <a:r>
                    <a:rPr lang="ja-JP" altLang="en-US">
                      <a:noFill/>
                    </a:rPr>
                    <a:t> </a:t>
                  </a:r>
                </a:p>
              </p:txBody>
            </p:sp>
          </mc:Fallback>
        </mc:AlternateContent>
        <p:grpSp>
          <p:nvGrpSpPr>
            <p:cNvPr id="370" name="グループ化 369">
              <a:extLst>
                <a:ext uri="{FF2B5EF4-FFF2-40B4-BE49-F238E27FC236}">
                  <a16:creationId xmlns:a16="http://schemas.microsoft.com/office/drawing/2014/main" id="{F1B89B4C-388C-2077-7E11-DFF237FB1465}"/>
                </a:ext>
              </a:extLst>
            </p:cNvPr>
            <p:cNvGrpSpPr/>
            <p:nvPr/>
          </p:nvGrpSpPr>
          <p:grpSpPr>
            <a:xfrm>
              <a:off x="1271702" y="4376990"/>
              <a:ext cx="6674265" cy="1080000"/>
              <a:chOff x="1382472" y="4436653"/>
              <a:chExt cx="5058103" cy="1080000"/>
            </a:xfrm>
          </p:grpSpPr>
          <p:cxnSp>
            <p:nvCxnSpPr>
              <p:cNvPr id="371" name="直線コネクタ 370">
                <a:extLst>
                  <a:ext uri="{FF2B5EF4-FFF2-40B4-BE49-F238E27FC236}">
                    <a16:creationId xmlns:a16="http://schemas.microsoft.com/office/drawing/2014/main" id="{EE17C7B4-9956-C19F-E451-642EDDDC1BD1}"/>
                  </a:ext>
                </a:extLst>
              </p:cNvPr>
              <p:cNvCxnSpPr>
                <a:cxnSpLocks/>
              </p:cNvCxnSpPr>
              <p:nvPr/>
            </p:nvCxnSpPr>
            <p:spPr>
              <a:xfrm>
                <a:off x="1382472" y="5516653"/>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0A8797F-1530-AF7F-6952-7694ACD0B39B}"/>
                  </a:ext>
                </a:extLst>
              </p:cNvPr>
              <p:cNvCxnSpPr>
                <a:cxnSpLocks/>
              </p:cNvCxnSpPr>
              <p:nvPr/>
            </p:nvCxnSpPr>
            <p:spPr>
              <a:xfrm>
                <a:off x="1382472"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304D06B4-E366-4533-0DA8-B67CC3D4B1C1}"/>
                  </a:ext>
                </a:extLst>
              </p:cNvPr>
              <p:cNvCxnSpPr>
                <a:cxnSpLocks/>
              </p:cNvCxnSpPr>
              <p:nvPr/>
            </p:nvCxnSpPr>
            <p:spPr>
              <a:xfrm>
                <a:off x="6114278"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235F1B03-C2FB-7165-E1D5-F97A16C366EA}"/>
                  </a:ext>
                </a:extLst>
              </p:cNvPr>
              <p:cNvCxnSpPr>
                <a:cxnSpLocks/>
              </p:cNvCxnSpPr>
              <p:nvPr/>
            </p:nvCxnSpPr>
            <p:spPr>
              <a:xfrm>
                <a:off x="6421752" y="443820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直線コネクタ 374">
                <a:extLst>
                  <a:ext uri="{FF2B5EF4-FFF2-40B4-BE49-F238E27FC236}">
                    <a16:creationId xmlns:a16="http://schemas.microsoft.com/office/drawing/2014/main" id="{46806CEB-31C1-EE6C-1A52-F0AEDEFDA954}"/>
                  </a:ext>
                </a:extLst>
              </p:cNvPr>
              <p:cNvCxnSpPr>
                <a:cxnSpLocks/>
              </p:cNvCxnSpPr>
              <p:nvPr/>
            </p:nvCxnSpPr>
            <p:spPr>
              <a:xfrm>
                <a:off x="1382472" y="4622312"/>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0B7B943C-6B2B-4C9E-19A7-CE0FB09F111A}"/>
                  </a:ext>
                </a:extLst>
              </p:cNvPr>
              <p:cNvCxnSpPr>
                <a:cxnSpLocks/>
              </p:cNvCxnSpPr>
              <p:nvPr/>
            </p:nvCxnSpPr>
            <p:spPr>
              <a:xfrm>
                <a:off x="1700083" y="4438202"/>
                <a:ext cx="0" cy="894341"/>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13F53B4F-F8E0-F53C-6883-81B92B8D0518}"/>
                  </a:ext>
                </a:extLst>
              </p:cNvPr>
              <p:cNvCxnSpPr>
                <a:cxnSpLocks/>
              </p:cNvCxnSpPr>
              <p:nvPr/>
            </p:nvCxnSpPr>
            <p:spPr>
              <a:xfrm flipH="1">
                <a:off x="1393048" y="4436653"/>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C8309810-5FF5-30B6-8F72-C34EA17B3384}"/>
                  </a:ext>
                </a:extLst>
              </p:cNvPr>
              <p:cNvCxnSpPr>
                <a:cxnSpLocks/>
              </p:cNvCxnSpPr>
              <p:nvPr/>
            </p:nvCxnSpPr>
            <p:spPr>
              <a:xfrm>
                <a:off x="1684899" y="4439009"/>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直線コネクタ 378">
                <a:extLst>
                  <a:ext uri="{FF2B5EF4-FFF2-40B4-BE49-F238E27FC236}">
                    <a16:creationId xmlns:a16="http://schemas.microsoft.com/office/drawing/2014/main" id="{4FD1BC50-C852-E1B6-480A-0078E98D5541}"/>
                  </a:ext>
                </a:extLst>
              </p:cNvPr>
              <p:cNvCxnSpPr>
                <a:cxnSpLocks/>
              </p:cNvCxnSpPr>
              <p:nvPr/>
            </p:nvCxnSpPr>
            <p:spPr>
              <a:xfrm>
                <a:off x="1708769" y="5326712"/>
                <a:ext cx="4731806"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E2013918-2923-E20A-B931-3CB8945266F6}"/>
                  </a:ext>
                </a:extLst>
              </p:cNvPr>
              <p:cNvCxnSpPr>
                <a:cxnSpLocks/>
              </p:cNvCxnSpPr>
              <p:nvPr/>
            </p:nvCxnSpPr>
            <p:spPr>
              <a:xfrm flipH="1">
                <a:off x="6106212" y="4442479"/>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C22626A8-FFA5-0020-1ED4-9813DEB22DB4}"/>
                  </a:ext>
                </a:extLst>
              </p:cNvPr>
              <p:cNvCxnSpPr>
                <a:cxnSpLocks/>
              </p:cNvCxnSpPr>
              <p:nvPr/>
            </p:nvCxnSpPr>
            <p:spPr>
              <a:xfrm flipH="1">
                <a:off x="6114162" y="5328806"/>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4330FFBF-BABB-ECD4-B7C7-2FEE82D86467}"/>
                  </a:ext>
                </a:extLst>
              </p:cNvPr>
              <p:cNvCxnSpPr>
                <a:cxnSpLocks/>
              </p:cNvCxnSpPr>
              <p:nvPr/>
            </p:nvCxnSpPr>
            <p:spPr>
              <a:xfrm flipH="1">
                <a:off x="1406459" y="5325635"/>
                <a:ext cx="324000" cy="18411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実験的調査</a:t>
            </a:r>
            <a:r>
              <a:rPr kumimoji="1" lang="en-US" altLang="ja-JP" dirty="0"/>
              <a:t>--</a:t>
            </a:r>
            <a:r>
              <a:rPr lang="ja-JP" altLang="en-US" dirty="0"/>
              <a:t>複数空間</a:t>
            </a:r>
            <a:r>
              <a:rPr lang="en-US" altLang="ja-JP" dirty="0"/>
              <a:t>/</a:t>
            </a:r>
            <a:r>
              <a:rPr lang="ja-JP" altLang="en-US" dirty="0"/>
              <a:t>身体認知</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a:xfrm>
            <a:off x="845337" y="1213720"/>
            <a:ext cx="10587360" cy="2050297"/>
          </a:xfrm>
        </p:spPr>
        <p:txBody>
          <a:bodyPr>
            <a:noAutofit/>
          </a:bodyPr>
          <a:lstStyle/>
          <a:p>
            <a:pPr>
              <a:lnSpc>
                <a:spcPct val="100000"/>
              </a:lnSpc>
            </a:pPr>
            <a:r>
              <a:rPr kumimoji="1" lang="ja-JP" altLang="en-US" b="1" dirty="0"/>
              <a:t>遠隔の</a:t>
            </a:r>
            <a:r>
              <a:rPr kumimoji="1" lang="en-US" altLang="ja-JP" b="1" dirty="0"/>
              <a:t>2</a:t>
            </a:r>
            <a:r>
              <a:rPr kumimoji="1" lang="ja-JP" altLang="en-US" b="1" dirty="0"/>
              <a:t>空間</a:t>
            </a:r>
            <a:r>
              <a:rPr kumimoji="1" lang="en-US" altLang="ja-JP" b="1" dirty="0"/>
              <a:t>{α,β}</a:t>
            </a:r>
            <a:r>
              <a:rPr kumimoji="1" lang="ja-JP" altLang="en-US" dirty="0"/>
              <a:t>を知覚時に，</a:t>
            </a:r>
            <a:r>
              <a:rPr kumimoji="1" lang="ja-JP" altLang="en-US" b="1" dirty="0"/>
              <a:t>身体感覚が</a:t>
            </a:r>
            <a:r>
              <a:rPr kumimoji="1" lang="en-US" altLang="ja-JP" b="1" dirty="0"/>
              <a:t>2</a:t>
            </a:r>
            <a:r>
              <a:rPr kumimoji="1" lang="ja-JP" altLang="en-US" b="1" dirty="0"/>
              <a:t>空間の中に定位される特性</a:t>
            </a:r>
            <a:r>
              <a:rPr kumimoji="1" lang="ja-JP" altLang="en-US" dirty="0"/>
              <a:t>を調査した．</a:t>
            </a:r>
            <a:endParaRPr kumimoji="1" lang="en-US" altLang="ja-JP" dirty="0"/>
          </a:p>
          <a:p>
            <a:pPr>
              <a:lnSpc>
                <a:spcPct val="100000"/>
              </a:lnSpc>
            </a:pPr>
            <a:r>
              <a:rPr kumimoji="1" lang="en-US" altLang="ja-JP" dirty="0"/>
              <a:t>2</a:t>
            </a:r>
            <a:r>
              <a:rPr kumimoji="1" lang="ja-JP" altLang="en-US" dirty="0"/>
              <a:t>台のロボットアバタ</a:t>
            </a:r>
            <a:r>
              <a:rPr lang="ja-JP" altLang="en-US" dirty="0"/>
              <a:t>の</a:t>
            </a:r>
            <a:r>
              <a:rPr lang="ja-JP" altLang="en-US" b="1" dirty="0"/>
              <a:t>全周視野の</a:t>
            </a:r>
            <a:r>
              <a:rPr kumimoji="1" lang="en-US" altLang="ja-JP" b="1" dirty="0"/>
              <a:t>HMD</a:t>
            </a:r>
            <a:r>
              <a:rPr lang="ja-JP" altLang="en-US" b="1" dirty="0"/>
              <a:t>映像</a:t>
            </a:r>
            <a:r>
              <a:rPr kumimoji="1" lang="ja-JP" altLang="en-US" dirty="0"/>
              <a:t>と</a:t>
            </a:r>
            <a:r>
              <a:rPr kumimoji="1" lang="ja-JP" altLang="en-US" b="1" dirty="0"/>
              <a:t>身体フィードバック</a:t>
            </a:r>
            <a:r>
              <a:rPr kumimoji="1" lang="ja-JP" altLang="en-US" dirty="0"/>
              <a:t>で没入するときの</a:t>
            </a:r>
            <a:r>
              <a:rPr kumimoji="1" lang="en-US" altLang="ja-JP" b="1" dirty="0"/>
              <a:t>2</a:t>
            </a:r>
            <a:r>
              <a:rPr kumimoji="1" lang="ja-JP" altLang="en-US" b="1" dirty="0"/>
              <a:t>つの認知形式</a:t>
            </a:r>
            <a:r>
              <a:rPr kumimoji="1" lang="ja-JP" altLang="en-US" dirty="0"/>
              <a:t>を仮設し，実験参加者に評価させた．</a:t>
            </a:r>
            <a:endParaRPr kumimoji="1" lang="en-US" altLang="ja-JP"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r>
              <a:rPr kumimoji="1" lang="ja-JP" altLang="en-US" dirty="0"/>
              <a:t>　</a:t>
            </a:r>
            <a:r>
              <a:rPr kumimoji="1" lang="en-US" altLang="ja-JP" dirty="0"/>
              <a:t>(14) </a:t>
            </a:r>
            <a:r>
              <a:rPr kumimoji="1" lang="ja-JP" altLang="en-US" dirty="0"/>
              <a:t>遠隔ロボットの多重身体性に関する研究</a:t>
            </a:r>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a:t>
            </a:r>
            <a:r>
              <a:rPr kumimoji="1" lang="ja-JP" altLang="en-US" sz="2000" b="1" dirty="0">
                <a:solidFill>
                  <a:srgbClr val="FF0000"/>
                </a:solidFill>
              </a:rPr>
              <a:t>身体が</a:t>
            </a:r>
            <a:r>
              <a:rPr kumimoji="1" lang="en-US" altLang="ja-JP" sz="2000" b="1" dirty="0">
                <a:solidFill>
                  <a:srgbClr val="FF0000"/>
                </a:solidFill>
              </a:rPr>
              <a:t>2</a:t>
            </a:r>
            <a:r>
              <a:rPr kumimoji="1" lang="ja-JP" altLang="en-US" sz="2000" b="1" dirty="0">
                <a:solidFill>
                  <a:srgbClr val="FF0000"/>
                </a:solidFill>
              </a:rPr>
              <a:t>つの空間</a:t>
            </a:r>
            <a:r>
              <a:rPr kumimoji="1" lang="ja-JP" altLang="en-US" sz="2000" b="1" dirty="0">
                <a:solidFill>
                  <a:schemeClr val="accent4">
                    <a:lumMod val="75000"/>
                  </a:schemeClr>
                </a:solidFill>
              </a:rPr>
              <a:t>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a:t>
            </a:r>
            <a:r>
              <a:rPr lang="ja-JP" altLang="en-US" sz="2000" b="1" dirty="0">
                <a:solidFill>
                  <a:srgbClr val="FF0000"/>
                </a:solidFill>
              </a:rPr>
              <a:t>２つの空間が融合</a:t>
            </a:r>
            <a:r>
              <a:rPr lang="ja-JP" altLang="en-US" sz="2000" b="1" dirty="0">
                <a:solidFill>
                  <a:schemeClr val="accent1"/>
                </a:solidFill>
              </a:rPr>
              <a:t>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5"/>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6"/>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7"/>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8"/>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263794" y="2913015"/>
            <a:ext cx="5838402" cy="2593273"/>
            <a:chOff x="5224281" y="3305209"/>
            <a:chExt cx="5838402"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224281" y="4480699"/>
              <a:ext cx="1800000"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sp>
          <p:nvSpPr>
            <p:cNvPr id="41" name="四角形: 角を丸くする 40">
              <a:extLst>
                <a:ext uri="{FF2B5EF4-FFF2-40B4-BE49-F238E27FC236}">
                  <a16:creationId xmlns:a16="http://schemas.microsoft.com/office/drawing/2014/main" id="{42C7DC30-2880-FE66-3EE1-280E2F2F61F4}"/>
                </a:ext>
              </a:extLst>
            </p:cNvPr>
            <p:cNvSpPr/>
            <p:nvPr/>
          </p:nvSpPr>
          <p:spPr>
            <a:xfrm>
              <a:off x="7101997" y="4147392"/>
              <a:ext cx="1976582" cy="1691727"/>
            </a:xfrm>
            <a:prstGeom prst="roundRect">
              <a:avLst>
                <a:gd name="adj" fmla="val 135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サイバー空間</a:t>
              </a: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659327" y="4645310"/>
              <a:ext cx="1095273" cy="338554"/>
            </a:xfrm>
            <a:prstGeom prst="rect">
              <a:avLst/>
            </a:prstGeom>
            <a:noFill/>
          </p:spPr>
          <p:txBody>
            <a:bodyPr wrap="square" rtlCol="0">
              <a:spAutoFit/>
            </a:bodyPr>
            <a:lstStyle/>
            <a:p>
              <a:r>
                <a:rPr lang="ja-JP" altLang="en-US" sz="1600" b="1" dirty="0">
                  <a:latin typeface="+mn-ea"/>
                </a:rPr>
                <a:t>アバター</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50348" y="4840273"/>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0666-D4BC-7884-F2DF-EBF138323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A9262F5-42AC-79FA-3205-3D4CCF6AB03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8886D23-B4D3-7BC4-99B4-0204879A9EA8}"/>
              </a:ext>
            </a:extLst>
          </p:cNvPr>
          <p:cNvSpPr>
            <a:spLocks noGrp="1"/>
          </p:cNvSpPr>
          <p:nvPr>
            <p:ph idx="1"/>
          </p:nvPr>
        </p:nvSpPr>
        <p:spPr>
          <a:xfrm>
            <a:off x="838201" y="1207008"/>
            <a:ext cx="10684328" cy="2249709"/>
          </a:xfrm>
        </p:spPr>
        <p:txBody>
          <a:bodyPr>
            <a:noAutofit/>
          </a:bodyPr>
          <a:lstStyle/>
          <a:p>
            <a:pPr>
              <a:lnSpc>
                <a:spcPct val="100000"/>
              </a:lnSpc>
            </a:pPr>
            <a:r>
              <a:rPr lang="ja-JP" altLang="en-US" dirty="0"/>
              <a:t>操作者は</a:t>
            </a:r>
            <a:r>
              <a:rPr lang="en-US" altLang="ja-JP" b="1" dirty="0"/>
              <a:t>HMD</a:t>
            </a:r>
            <a:r>
              <a:rPr lang="en-US" altLang="ja-JP" dirty="0"/>
              <a:t> (Quest2, Meta Platforms) </a:t>
            </a:r>
            <a:r>
              <a:rPr lang="ja-JP" altLang="en-US" dirty="0"/>
              <a:t>で視聴覚情報を得ながら</a:t>
            </a:r>
            <a:r>
              <a:rPr lang="en-US" altLang="ja-JP" dirty="0"/>
              <a:t>Quest </a:t>
            </a:r>
            <a:r>
              <a:rPr lang="en-US" altLang="ja-JP" b="1" dirty="0"/>
              <a:t>controller</a:t>
            </a:r>
            <a:r>
              <a:rPr lang="en-US" altLang="ja-JP" dirty="0"/>
              <a:t> </a:t>
            </a:r>
            <a:r>
              <a:rPr lang="ja-JP" altLang="en-US" dirty="0"/>
              <a:t>で遠隔のロボットを操作し，歩行感覚ディスプレイで進行運動を体感した．</a:t>
            </a:r>
            <a:endParaRPr lang="en-US" altLang="ja-JP" dirty="0"/>
          </a:p>
          <a:p>
            <a:pPr>
              <a:lnSpc>
                <a:spcPct val="100000"/>
              </a:lnSpc>
            </a:pPr>
            <a:r>
              <a:rPr lang="ja-JP" altLang="en-US" sz="2000" dirty="0"/>
              <a:t>ロボットは</a:t>
            </a:r>
            <a:r>
              <a:rPr lang="ja-JP" altLang="en-US" sz="2000" b="1" dirty="0"/>
              <a:t>四足歩行型 </a:t>
            </a:r>
            <a:r>
              <a:rPr lang="en-US" altLang="ja-JP" sz="2000" dirty="0"/>
              <a:t>(A1, Unitree Robotics) </a:t>
            </a:r>
            <a:r>
              <a:rPr lang="ja-JP" altLang="en-US" sz="2000" dirty="0"/>
              <a:t>と</a:t>
            </a:r>
            <a:r>
              <a:rPr lang="ja-JP" altLang="en-US" sz="2000" b="1" dirty="0"/>
              <a:t>車輪型</a:t>
            </a:r>
            <a:r>
              <a:rPr lang="ja-JP" altLang="en-US" sz="2000" dirty="0"/>
              <a:t> </a:t>
            </a:r>
            <a:r>
              <a:rPr lang="en-US" altLang="ja-JP" sz="2000" dirty="0"/>
              <a:t>(RMP 200, Segway) </a:t>
            </a:r>
            <a:r>
              <a:rPr lang="ja-JP" altLang="en-US" sz="2000" dirty="0"/>
              <a:t>の</a:t>
            </a:r>
            <a:r>
              <a:rPr lang="en-US" altLang="ja-JP" sz="2000" dirty="0"/>
              <a:t>2</a:t>
            </a:r>
            <a:r>
              <a:rPr lang="ja-JP" altLang="en-US" sz="2000" dirty="0"/>
              <a:t>台のロボットを使用．</a:t>
            </a:r>
            <a:r>
              <a:rPr kumimoji="1" lang="ja-JP" altLang="en-US" sz="2000" dirty="0"/>
              <a:t>映像は</a:t>
            </a:r>
            <a:r>
              <a:rPr kumimoji="1" lang="en-US" altLang="ja-JP" sz="2000" dirty="0"/>
              <a:t>4K</a:t>
            </a:r>
            <a:r>
              <a:rPr lang="ja-JP" altLang="en-US" sz="2000" dirty="0"/>
              <a:t>解像度の</a:t>
            </a:r>
            <a:r>
              <a:rPr lang="en-US" altLang="ja-JP" sz="2000" dirty="0"/>
              <a:t>360</a:t>
            </a:r>
            <a:r>
              <a:rPr lang="ja-JP" altLang="en-US" sz="2000" dirty="0"/>
              <a:t>度カメラ </a:t>
            </a:r>
            <a:r>
              <a:rPr lang="en-US" altLang="ja-JP" sz="2000" dirty="0"/>
              <a:t>(THETA Z1, Ricoh) </a:t>
            </a:r>
            <a:r>
              <a:rPr lang="ja-JP" altLang="en-US" sz="2000" dirty="0"/>
              <a:t>．</a:t>
            </a:r>
            <a:r>
              <a:rPr lang="ja-JP" altLang="en-US" sz="2000" b="1" dirty="0"/>
              <a:t>カメラの高さは</a:t>
            </a:r>
            <a:r>
              <a:rPr lang="en-US" altLang="ja-JP" sz="2000" b="1" dirty="0"/>
              <a:t>2</a:t>
            </a:r>
            <a:r>
              <a:rPr lang="ja-JP" altLang="en-US" sz="2000" b="1" dirty="0"/>
              <a:t>台で異なっている．</a:t>
            </a:r>
            <a:endParaRPr lang="en-US" altLang="ja-JP" sz="2000" b="1" dirty="0"/>
          </a:p>
        </p:txBody>
      </p:sp>
      <p:sp>
        <p:nvSpPr>
          <p:cNvPr id="4" name="日付プレースホルダー 3">
            <a:extLst>
              <a:ext uri="{FF2B5EF4-FFF2-40B4-BE49-F238E27FC236}">
                <a16:creationId xmlns:a16="http://schemas.microsoft.com/office/drawing/2014/main" id="{47D5704C-5865-5A77-6AD8-6E996EB5BB7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17F288F5-8143-5CC9-A30C-A2C8B1CFA03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3525724-94F0-5AE4-9F4C-A013A9EB5AB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pic>
        <p:nvPicPr>
          <p:cNvPr id="7" name="図 6" descr="屋内, 建物, 小さい, 座る が含まれている画像&#10;&#10;自動的に生成された説明">
            <a:extLst>
              <a:ext uri="{FF2B5EF4-FFF2-40B4-BE49-F238E27FC236}">
                <a16:creationId xmlns:a16="http://schemas.microsoft.com/office/drawing/2014/main" id="{D57D01F0-37BF-C6B0-CDF0-A179C7205776}"/>
              </a:ext>
            </a:extLst>
          </p:cNvPr>
          <p:cNvPicPr>
            <a:picLocks noChangeAspect="1"/>
          </p:cNvPicPr>
          <p:nvPr/>
        </p:nvPicPr>
        <p:blipFill rotWithShape="1">
          <a:blip r:embed="rId3">
            <a:extLst>
              <a:ext uri="{28A0092B-C50C-407E-A947-70E740481C1C}">
                <a14:useLocalDpi xmlns:a14="http://schemas.microsoft.com/office/drawing/2010/main" val="0"/>
              </a:ext>
            </a:extLst>
          </a:blip>
          <a:srcRect l="14633" t="37899" r="28751" b="5483"/>
          <a:stretch/>
        </p:blipFill>
        <p:spPr>
          <a:xfrm>
            <a:off x="6651171" y="3651664"/>
            <a:ext cx="3919124" cy="2201625"/>
          </a:xfrm>
          <a:prstGeom prst="rect">
            <a:avLst/>
          </a:prstGeom>
        </p:spPr>
      </p:pic>
      <p:pic>
        <p:nvPicPr>
          <p:cNvPr id="8" name="図 7" descr="床, 屋内, 暮らし, 椅子 が含まれている画像&#10;&#10;自動的に生成された説明">
            <a:extLst>
              <a:ext uri="{FF2B5EF4-FFF2-40B4-BE49-F238E27FC236}">
                <a16:creationId xmlns:a16="http://schemas.microsoft.com/office/drawing/2014/main" id="{62066E89-B0F2-757F-4F4D-BA5BB94C6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65" y="3643009"/>
            <a:ext cx="3919123" cy="2201625"/>
          </a:xfrm>
          <a:prstGeom prst="rect">
            <a:avLst/>
          </a:prstGeom>
        </p:spPr>
      </p:pic>
      <p:sp>
        <p:nvSpPr>
          <p:cNvPr id="10" name="テキスト ボックス 9">
            <a:extLst>
              <a:ext uri="{FF2B5EF4-FFF2-40B4-BE49-F238E27FC236}">
                <a16:creationId xmlns:a16="http://schemas.microsoft.com/office/drawing/2014/main" id="{96DEF61F-4756-DB8E-D8E6-56310335B661}"/>
              </a:ext>
            </a:extLst>
          </p:cNvPr>
          <p:cNvSpPr txBox="1"/>
          <p:nvPr/>
        </p:nvSpPr>
        <p:spPr>
          <a:xfrm>
            <a:off x="2684253" y="5969640"/>
            <a:ext cx="2785431" cy="400110"/>
          </a:xfrm>
          <a:prstGeom prst="rect">
            <a:avLst/>
          </a:prstGeom>
          <a:noFill/>
        </p:spPr>
        <p:txBody>
          <a:bodyPr wrap="square">
            <a:spAutoFit/>
          </a:bodyPr>
          <a:lstStyle/>
          <a:p>
            <a:r>
              <a:rPr lang="ja-JP" altLang="en-US" sz="2000" b="1" dirty="0"/>
              <a:t>四足歩行型ロボット </a:t>
            </a:r>
          </a:p>
        </p:txBody>
      </p:sp>
      <p:sp>
        <p:nvSpPr>
          <p:cNvPr id="11" name="テキスト ボックス 10">
            <a:extLst>
              <a:ext uri="{FF2B5EF4-FFF2-40B4-BE49-F238E27FC236}">
                <a16:creationId xmlns:a16="http://schemas.microsoft.com/office/drawing/2014/main" id="{D68A6EA2-69FE-CA4A-95C4-D0E9FA57A888}"/>
              </a:ext>
            </a:extLst>
          </p:cNvPr>
          <p:cNvSpPr txBox="1"/>
          <p:nvPr/>
        </p:nvSpPr>
        <p:spPr>
          <a:xfrm>
            <a:off x="7546755" y="5982134"/>
            <a:ext cx="2125202" cy="400110"/>
          </a:xfrm>
          <a:prstGeom prst="rect">
            <a:avLst/>
          </a:prstGeom>
          <a:noFill/>
        </p:spPr>
        <p:txBody>
          <a:bodyPr wrap="square">
            <a:spAutoFit/>
          </a:bodyPr>
          <a:lstStyle/>
          <a:p>
            <a:r>
              <a:rPr lang="ja-JP" altLang="en-US" sz="2000" b="1" dirty="0"/>
              <a:t>車輪型ロボット</a:t>
            </a:r>
          </a:p>
        </p:txBody>
      </p:sp>
      <p:sp>
        <p:nvSpPr>
          <p:cNvPr id="12" name="楕円 11">
            <a:extLst>
              <a:ext uri="{FF2B5EF4-FFF2-40B4-BE49-F238E27FC236}">
                <a16:creationId xmlns:a16="http://schemas.microsoft.com/office/drawing/2014/main" id="{07704333-0287-289F-2FC1-FAC4BEDE72CB}"/>
              </a:ext>
            </a:extLst>
          </p:cNvPr>
          <p:cNvSpPr/>
          <p:nvPr/>
        </p:nvSpPr>
        <p:spPr>
          <a:xfrm>
            <a:off x="4131859" y="4140071"/>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2813495-95C3-C5D4-C29F-9AC1292983C2}"/>
              </a:ext>
            </a:extLst>
          </p:cNvPr>
          <p:cNvSpPr/>
          <p:nvPr/>
        </p:nvSpPr>
        <p:spPr>
          <a:xfrm>
            <a:off x="9056544" y="3685209"/>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DE8E5B0-EE18-1DCF-ECF9-817C185F2E68}"/>
              </a:ext>
            </a:extLst>
          </p:cNvPr>
          <p:cNvSpPr txBox="1"/>
          <p:nvPr/>
        </p:nvSpPr>
        <p:spPr>
          <a:xfrm>
            <a:off x="3605252" y="3859898"/>
            <a:ext cx="1537128"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sp>
        <p:nvSpPr>
          <p:cNvPr id="15" name="テキスト ボックス 14">
            <a:extLst>
              <a:ext uri="{FF2B5EF4-FFF2-40B4-BE49-F238E27FC236}">
                <a16:creationId xmlns:a16="http://schemas.microsoft.com/office/drawing/2014/main" id="{3432E32E-8204-6AC6-80BC-7D9F6E76591C}"/>
              </a:ext>
            </a:extLst>
          </p:cNvPr>
          <p:cNvSpPr txBox="1"/>
          <p:nvPr/>
        </p:nvSpPr>
        <p:spPr>
          <a:xfrm>
            <a:off x="9426657" y="3777490"/>
            <a:ext cx="1466314"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pic>
        <p:nvPicPr>
          <p:cNvPr id="35" name="図 34">
            <a:extLst>
              <a:ext uri="{FF2B5EF4-FFF2-40B4-BE49-F238E27FC236}">
                <a16:creationId xmlns:a16="http://schemas.microsoft.com/office/drawing/2014/main" id="{76262597-B22B-C7B5-8330-A532B52999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803" b="97122" l="9574" r="89894">
                        <a14:foregroundMark x1="25665" y1="10997" x2="25665" y2="10997"/>
                        <a14:foregroundMark x1="35638" y1="9250" x2="35638" y2="9250"/>
                        <a14:foregroundMark x1="32181" y1="15108" x2="32181" y2="15108"/>
                        <a14:foregroundMark x1="41223" y1="15416" x2="41223" y2="15416"/>
                        <a14:foregroundMark x1="55053" y1="93320" x2="55053" y2="93320"/>
                        <a14:foregroundMark x1="51197" y1="97225" x2="51197" y2="97225"/>
                        <a14:foregroundMark x1="62101" y1="3803" x2="62101" y2="3803"/>
                      </a14:backgroundRemoval>
                    </a14:imgEffect>
                  </a14:imgLayer>
                </a14:imgProps>
              </a:ext>
            </a:extLst>
          </a:blip>
          <a:stretch>
            <a:fillRect/>
          </a:stretch>
        </p:blipFill>
        <p:spPr>
          <a:xfrm>
            <a:off x="5196618" y="309163"/>
            <a:ext cx="699470" cy="905032"/>
          </a:xfrm>
          <a:prstGeom prst="rect">
            <a:avLst/>
          </a:prstGeom>
        </p:spPr>
      </p:pic>
      <p:pic>
        <p:nvPicPr>
          <p:cNvPr id="36" name="図 35">
            <a:extLst>
              <a:ext uri="{FF2B5EF4-FFF2-40B4-BE49-F238E27FC236}">
                <a16:creationId xmlns:a16="http://schemas.microsoft.com/office/drawing/2014/main" id="{297683D8-34D3-E563-25C3-6C092413196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22" b="90826" l="5239" r="94294">
                        <a14:foregroundMark x1="7203" y1="62232" x2="7203" y2="62232"/>
                        <a14:foregroundMark x1="69785" y1="48471" x2="69785" y2="48471"/>
                        <a14:foregroundMark x1="50608" y1="46330" x2="50608" y2="46330"/>
                        <a14:foregroundMark x1="37418" y1="7798" x2="37418" y2="7798"/>
                        <a14:foregroundMark x1="53976" y1="13914" x2="53976" y2="13914"/>
                        <a14:foregroundMark x1="56782" y1="13914" x2="56782" y2="13914"/>
                        <a14:foregroundMark x1="41534" y1="34251" x2="41534" y2="34251"/>
                        <a14:foregroundMark x1="55098" y1="80122" x2="55098" y2="80122"/>
                        <a14:foregroundMark x1="63050" y1="80122" x2="63050" y2="80122"/>
                        <a14:foregroundMark x1="73527" y1="90826" x2="73527" y2="90826"/>
                        <a14:foregroundMark x1="76427" y1="88991" x2="76427" y2="88991"/>
                        <a14:foregroundMark x1="94387" y1="63150" x2="94387" y2="63150"/>
                        <a14:foregroundMark x1="55192" y1="36697" x2="55192" y2="36697"/>
                        <a14:foregroundMark x1="53508" y1="29052" x2="53508" y2="29052"/>
                        <a14:foregroundMark x1="47147" y1="34862" x2="47147" y2="34862"/>
                        <a14:foregroundMark x1="5332" y1="72630" x2="5332" y2="72630"/>
                        <a14:foregroundMark x1="55753" y1="60092" x2="55753" y2="60092"/>
                        <a14:foregroundMark x1="60337" y1="38991" x2="60617" y2="38991"/>
                        <a14:foregroundMark x1="67072" y1="26147" x2="67072" y2="26147"/>
                        <a14:foregroundMark x1="58466" y1="11774" x2="58466" y2="11774"/>
                        <a14:foregroundMark x1="49579" y1="6422" x2="49579" y2="6422"/>
                        <a14:foregroundMark x1="52385" y1="7645" x2="52385" y2="7645"/>
                        <a14:foregroundMark x1="53601" y1="8716" x2="53601" y2="8716"/>
                        <a14:foregroundMark x1="59775" y1="12844" x2="59775" y2="12844"/>
                        <a14:foregroundMark x1="60337" y1="14832" x2="60337" y2="14832"/>
                        <a14:foregroundMark x1="60804" y1="17584" x2="60804" y2="17584"/>
                        <a14:foregroundMark x1="61553" y1="17737" x2="61553" y2="17737"/>
                        <a14:foregroundMark x1="48644" y1="23242" x2="48644" y2="23242"/>
                        <a14:foregroundMark x1="47615" y1="24618" x2="47615" y2="24618"/>
                        <a14:foregroundMark x1="44528" y1="46330" x2="44528" y2="46330"/>
                        <a14:foregroundMark x1="44528" y1="50612" x2="44528" y2="50612"/>
                        <a14:foregroundMark x1="45837" y1="54434" x2="45837" y2="54434"/>
                        <a14:foregroundMark x1="46866" y1="58104" x2="46866" y2="58104"/>
                        <a14:foregroundMark x1="48269" y1="63150" x2="48269" y2="63150"/>
                        <a14:foregroundMark x1="48457" y1="40367" x2="48457" y2="40367"/>
                        <a14:foregroundMark x1="48082" y1="39144" x2="48082" y2="39144"/>
                        <a14:foregroundMark x1="48550" y1="37462" x2="48550" y2="37462"/>
                        <a14:foregroundMark x1="48737" y1="35474" x2="48737" y2="35474"/>
                        <a14:foregroundMark x1="49018" y1="32722" x2="49018" y2="32722"/>
                        <a14:foregroundMark x1="48924" y1="29205" x2="48924" y2="29205"/>
                        <a14:foregroundMark x1="61646" y1="21560" x2="61646" y2="21560"/>
                        <a14:foregroundMark x1="68288" y1="78899" x2="68288" y2="78899"/>
                        <a14:foregroundMark x1="71656" y1="79052" x2="71656" y2="79052"/>
                        <a14:foregroundMark x1="74369" y1="81193" x2="74369" y2="81193"/>
                        <a14:foregroundMark x1="72965" y1="80428" x2="72965" y2="80428"/>
                        <a14:foregroundMark x1="74649" y1="81498" x2="74649" y2="81498"/>
                        <a14:foregroundMark x1="75023" y1="83180" x2="75023" y2="83180"/>
                        <a14:foregroundMark x1="75491" y1="85474" x2="75491" y2="85474"/>
                        <a14:foregroundMark x1="76427" y1="85933" x2="76427" y2="85933"/>
                        <a14:foregroundMark x1="77736" y1="84709" x2="77736" y2="84709"/>
                      </a14:backgroundRemoval>
                    </a14:imgEffect>
                  </a14:imgLayer>
                </a14:imgProps>
              </a:ext>
            </a:extLst>
          </a:blip>
          <a:stretch>
            <a:fillRect/>
          </a:stretch>
        </p:blipFill>
        <p:spPr>
          <a:xfrm>
            <a:off x="3370338" y="331394"/>
            <a:ext cx="1202262" cy="735528"/>
          </a:xfrm>
          <a:prstGeom prst="rect">
            <a:avLst/>
          </a:prstGeom>
        </p:spPr>
      </p:pic>
    </p:spTree>
    <p:extLst>
      <p:ext uri="{BB962C8B-B14F-4D97-AF65-F5344CB8AC3E}">
        <p14:creationId xmlns:p14="http://schemas.microsoft.com/office/powerpoint/2010/main" val="234831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装置（歩行感覚フィードバックディスプレイ）</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a:xfrm>
            <a:off x="873435" y="1125444"/>
            <a:ext cx="10516891" cy="2092159"/>
          </a:xfrm>
        </p:spPr>
        <p:txBody>
          <a:bodyPr>
            <a:noAutofit/>
          </a:bodyPr>
          <a:lstStyle/>
          <a:p>
            <a:pPr>
              <a:lnSpc>
                <a:spcPct val="110000"/>
              </a:lnSpc>
              <a:spcBef>
                <a:spcPts val="600"/>
              </a:spcBef>
            </a:pPr>
            <a:r>
              <a:rPr kumimoji="1" lang="ja-JP" altLang="en-US" b="1" dirty="0"/>
              <a:t>モーションシート</a:t>
            </a:r>
            <a:r>
              <a:rPr kumimoji="1" lang="ja-JP" altLang="en-US" dirty="0"/>
              <a:t>と</a:t>
            </a:r>
            <a:r>
              <a:rPr kumimoji="1" lang="ja-JP" altLang="en-US" b="1" dirty="0"/>
              <a:t>足運動モジュール</a:t>
            </a:r>
            <a:r>
              <a:rPr kumimoji="1" lang="ja-JP" altLang="en-US" dirty="0"/>
              <a:t>で歩行感覚を提示．</a:t>
            </a:r>
            <a:endParaRPr kumimoji="1" lang="en-US" altLang="ja-JP" dirty="0"/>
          </a:p>
          <a:p>
            <a:pPr>
              <a:lnSpc>
                <a:spcPct val="110000"/>
              </a:lnSpc>
              <a:spcBef>
                <a:spcPts val="600"/>
              </a:spcBef>
            </a:pPr>
            <a:r>
              <a:rPr kumimoji="1" lang="ja-JP" altLang="en-US" b="1" dirty="0"/>
              <a:t>モーションシート</a:t>
            </a:r>
            <a:r>
              <a:rPr kumimoji="1" lang="ja-JP" altLang="en-US" dirty="0"/>
              <a:t>は，</a:t>
            </a:r>
            <a:r>
              <a:rPr kumimoji="1" lang="ja-JP" altLang="en-US" b="1" dirty="0"/>
              <a:t>リフト，ピッチ，</a:t>
            </a:r>
            <a:r>
              <a:rPr lang="ja-JP" altLang="en-US" b="1" dirty="0"/>
              <a:t>ロール</a:t>
            </a:r>
            <a:r>
              <a:rPr lang="ja-JP" altLang="en-US" dirty="0"/>
              <a:t>の</a:t>
            </a:r>
            <a:r>
              <a:rPr lang="en-US" altLang="ja-JP" b="1" dirty="0"/>
              <a:t>3</a:t>
            </a:r>
            <a:r>
              <a:rPr lang="ja-JP" altLang="en-US" b="1" dirty="0"/>
              <a:t>自由度</a:t>
            </a:r>
            <a:r>
              <a:rPr lang="ja-JP" altLang="en-US" dirty="0"/>
              <a:t>の運動で歩行時の</a:t>
            </a:r>
            <a:r>
              <a:rPr lang="ja-JP" altLang="en-US" b="1" dirty="0"/>
              <a:t>前庭感覚</a:t>
            </a:r>
            <a:r>
              <a:rPr lang="ja-JP" altLang="en-US" dirty="0"/>
              <a:t>を提示．</a:t>
            </a:r>
            <a:endParaRPr lang="en-US" altLang="ja-JP" dirty="0"/>
          </a:p>
          <a:p>
            <a:pPr>
              <a:lnSpc>
                <a:spcPct val="110000"/>
              </a:lnSpc>
              <a:spcBef>
                <a:spcPts val="600"/>
              </a:spcBef>
            </a:pPr>
            <a:r>
              <a:rPr lang="ja-JP" altLang="en-US" b="1" dirty="0"/>
              <a:t>足モジュール</a:t>
            </a:r>
            <a:r>
              <a:rPr lang="ja-JP" altLang="en-US" dirty="0"/>
              <a:t>はペダルの回転 </a:t>
            </a:r>
            <a:r>
              <a:rPr lang="en-US" altLang="ja-JP" dirty="0"/>
              <a:t>(</a:t>
            </a:r>
            <a:r>
              <a:rPr lang="ja-JP" altLang="en-US" dirty="0"/>
              <a:t>踵部上下</a:t>
            </a:r>
            <a:r>
              <a:rPr lang="en-US" altLang="ja-JP" dirty="0"/>
              <a:t>) </a:t>
            </a:r>
            <a:r>
              <a:rPr lang="ja-JP" altLang="en-US" dirty="0"/>
              <a:t>と前後スライドの</a:t>
            </a:r>
            <a:r>
              <a:rPr lang="en-US" altLang="ja-JP" b="1" dirty="0"/>
              <a:t>2</a:t>
            </a:r>
            <a:r>
              <a:rPr lang="ja-JP" altLang="en-US" b="1" dirty="0"/>
              <a:t>自由度</a:t>
            </a:r>
            <a:r>
              <a:rPr lang="ja-JP" altLang="en-US" dirty="0"/>
              <a:t>で足の</a:t>
            </a:r>
            <a:r>
              <a:rPr lang="ja-JP" altLang="en-US" b="1" dirty="0"/>
              <a:t>歩行運動感覚</a:t>
            </a:r>
            <a:r>
              <a:rPr lang="ja-JP" altLang="en-US" dirty="0"/>
              <a:t>を提示した．歩行感覚は直進方向のみを提示．</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r>
              <a:rPr kumimoji="1" lang="ja-JP" altLang="en-US" dirty="0"/>
              <a:t>　</a:t>
            </a:r>
            <a:r>
              <a:rPr kumimoji="1" lang="en-US" altLang="ja-JP" dirty="0"/>
              <a:t>(14) </a:t>
            </a:r>
            <a:r>
              <a:rPr kumimoji="1" lang="ja-JP" altLang="en-US" dirty="0"/>
              <a:t>遠隔ロボットの多重身体性に関する研究</a:t>
            </a:r>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grpSp>
        <p:nvGrpSpPr>
          <p:cNvPr id="7" name="グループ化 6">
            <a:extLst>
              <a:ext uri="{FF2B5EF4-FFF2-40B4-BE49-F238E27FC236}">
                <a16:creationId xmlns:a16="http://schemas.microsoft.com/office/drawing/2014/main" id="{7E2F1DA5-799B-A487-1F64-2988C6C3D85F}"/>
              </a:ext>
            </a:extLst>
          </p:cNvPr>
          <p:cNvGrpSpPr/>
          <p:nvPr/>
        </p:nvGrpSpPr>
        <p:grpSpPr>
          <a:xfrm>
            <a:off x="3142337" y="3317014"/>
            <a:ext cx="2743200" cy="3090537"/>
            <a:chOff x="1688690" y="616621"/>
            <a:chExt cx="3645004" cy="5006847"/>
          </a:xfrm>
        </p:grpSpPr>
        <p:pic>
          <p:nvPicPr>
            <p:cNvPr id="8" name="図 7" descr="机の上の機器&#10;&#10;中程度の精度で自動的に生成された説明">
              <a:extLst>
                <a:ext uri="{FF2B5EF4-FFF2-40B4-BE49-F238E27FC236}">
                  <a16:creationId xmlns:a16="http://schemas.microsoft.com/office/drawing/2014/main" id="{4180FB9C-CBB9-1D48-1A83-EB462706DA0F}"/>
                </a:ext>
              </a:extLst>
            </p:cNvPr>
            <p:cNvPicPr>
              <a:picLocks noChangeAspect="1"/>
            </p:cNvPicPr>
            <p:nvPr/>
          </p:nvPicPr>
          <p:blipFill rotWithShape="1">
            <a:blip r:embed="rId3">
              <a:extLst>
                <a:ext uri="{28A0092B-C50C-407E-A947-70E740481C1C}">
                  <a14:useLocalDpi xmlns:a14="http://schemas.microsoft.com/office/drawing/2010/main" val="0"/>
                </a:ext>
              </a:extLst>
            </a:blip>
            <a:srcRect l="30210" r="28893"/>
            <a:stretch/>
          </p:blipFill>
          <p:spPr>
            <a:xfrm>
              <a:off x="1688690" y="616621"/>
              <a:ext cx="3645004" cy="5006847"/>
            </a:xfrm>
            <a:prstGeom prst="rect">
              <a:avLst/>
            </a:prstGeom>
          </p:spPr>
        </p:pic>
        <p:cxnSp>
          <p:nvCxnSpPr>
            <p:cNvPr id="9" name="直線矢印コネクタ 8">
              <a:extLst>
                <a:ext uri="{FF2B5EF4-FFF2-40B4-BE49-F238E27FC236}">
                  <a16:creationId xmlns:a16="http://schemas.microsoft.com/office/drawing/2014/main" id="{A76F426A-14FC-54A3-0AC2-A0E19CE86D9B}"/>
                </a:ext>
              </a:extLst>
            </p:cNvPr>
            <p:cNvCxnSpPr>
              <a:cxnSpLocks/>
            </p:cNvCxnSpPr>
            <p:nvPr/>
          </p:nvCxnSpPr>
          <p:spPr>
            <a:xfrm flipH="1">
              <a:off x="4359237" y="2362366"/>
              <a:ext cx="56234" cy="164161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037120B-F36C-4C1F-0091-8FF0CE471CFB}"/>
                </a:ext>
              </a:extLst>
            </p:cNvPr>
            <p:cNvCxnSpPr>
              <a:cxnSpLocks/>
            </p:cNvCxnSpPr>
            <p:nvPr/>
          </p:nvCxnSpPr>
          <p:spPr>
            <a:xfrm flipH="1">
              <a:off x="3700378" y="2494290"/>
              <a:ext cx="35174" cy="98988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24AE8FE-40F8-6C7F-E69D-2DB8B4E8BAB8}"/>
                </a:ext>
              </a:extLst>
            </p:cNvPr>
            <p:cNvCxnSpPr>
              <a:cxnSpLocks/>
            </p:cNvCxnSpPr>
            <p:nvPr/>
          </p:nvCxnSpPr>
          <p:spPr>
            <a:xfrm>
              <a:off x="2779407" y="2394024"/>
              <a:ext cx="5495" cy="145203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FE6F368-CDE2-8EC5-1C3D-86965120919B}"/>
                </a:ext>
              </a:extLst>
            </p:cNvPr>
            <p:cNvCxnSpPr>
              <a:cxnSpLocks/>
            </p:cNvCxnSpPr>
            <p:nvPr/>
          </p:nvCxnSpPr>
          <p:spPr>
            <a:xfrm flipH="1">
              <a:off x="2320957" y="4099218"/>
              <a:ext cx="316777" cy="1271746"/>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円弧 12">
              <a:extLst>
                <a:ext uri="{FF2B5EF4-FFF2-40B4-BE49-F238E27FC236}">
                  <a16:creationId xmlns:a16="http://schemas.microsoft.com/office/drawing/2014/main" id="{C528753A-1482-9BDC-FFB7-126E59F36D0F}"/>
                </a:ext>
              </a:extLst>
            </p:cNvPr>
            <p:cNvSpPr/>
            <p:nvPr/>
          </p:nvSpPr>
          <p:spPr>
            <a:xfrm>
              <a:off x="2052287" y="4375124"/>
              <a:ext cx="455390" cy="441943"/>
            </a:xfrm>
            <a:prstGeom prst="arc">
              <a:avLst>
                <a:gd name="adj1" fmla="val 5561876"/>
                <a:gd name="adj2" fmla="val 16501279"/>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0C16C84-D163-BCBD-8FF6-9C72B7288A36}"/>
                </a:ext>
              </a:extLst>
            </p:cNvPr>
            <p:cNvCxnSpPr>
              <a:cxnSpLocks/>
            </p:cNvCxnSpPr>
            <p:nvPr/>
          </p:nvCxnSpPr>
          <p:spPr>
            <a:xfrm flipH="1">
              <a:off x="4153582" y="5083973"/>
              <a:ext cx="201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C49F21-791B-75E4-3D49-90DA5B505372}"/>
                </a:ext>
              </a:extLst>
            </p:cNvPr>
            <p:cNvCxnSpPr>
              <a:cxnSpLocks/>
            </p:cNvCxnSpPr>
            <p:nvPr/>
          </p:nvCxnSpPr>
          <p:spPr>
            <a:xfrm>
              <a:off x="3966830" y="4241749"/>
              <a:ext cx="82311" cy="70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277890-0DF1-0A51-E544-FDAF6B2D444D}"/>
                </a:ext>
              </a:extLst>
            </p:cNvPr>
            <p:cNvCxnSpPr>
              <a:cxnSpLocks/>
            </p:cNvCxnSpPr>
            <p:nvPr/>
          </p:nvCxnSpPr>
          <p:spPr>
            <a:xfrm>
              <a:off x="4043833" y="4924386"/>
              <a:ext cx="104361" cy="159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970D36F-9A3A-7C78-069B-CAC3D90502F7}"/>
                </a:ext>
              </a:extLst>
            </p:cNvPr>
            <p:cNvCxnSpPr>
              <a:cxnSpLocks/>
            </p:cNvCxnSpPr>
            <p:nvPr/>
          </p:nvCxnSpPr>
          <p:spPr>
            <a:xfrm flipH="1" flipV="1">
              <a:off x="4501576" y="4855505"/>
              <a:ext cx="124104" cy="161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448ECEE-D937-0DBF-9360-795A6DF6B3D3}"/>
                </a:ext>
              </a:extLst>
            </p:cNvPr>
            <p:cNvCxnSpPr>
              <a:cxnSpLocks/>
            </p:cNvCxnSpPr>
            <p:nvPr/>
          </p:nvCxnSpPr>
          <p:spPr>
            <a:xfrm flipH="1">
              <a:off x="2949099" y="4873219"/>
              <a:ext cx="126401" cy="1434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C9FDAC0-E4AD-762B-711D-73A62BDB00F0}"/>
                </a:ext>
              </a:extLst>
            </p:cNvPr>
            <p:cNvCxnSpPr>
              <a:cxnSpLocks/>
            </p:cNvCxnSpPr>
            <p:nvPr/>
          </p:nvCxnSpPr>
          <p:spPr>
            <a:xfrm flipH="1">
              <a:off x="2839337" y="4241749"/>
              <a:ext cx="109762" cy="2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5CB9F9-23EE-9E71-F757-933FBFB3A6C4}"/>
                </a:ext>
              </a:extLst>
            </p:cNvPr>
            <p:cNvCxnSpPr>
              <a:cxnSpLocks/>
            </p:cNvCxnSpPr>
            <p:nvPr/>
          </p:nvCxnSpPr>
          <p:spPr>
            <a:xfrm flipH="1">
              <a:off x="2823318" y="5018049"/>
              <a:ext cx="129525" cy="1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53C1114-B61E-506B-0E66-03DD7DB6F4A6}"/>
                </a:ext>
              </a:extLst>
            </p:cNvPr>
            <p:cNvCxnSpPr>
              <a:cxnSpLocks/>
            </p:cNvCxnSpPr>
            <p:nvPr/>
          </p:nvCxnSpPr>
          <p:spPr>
            <a:xfrm flipH="1" flipV="1">
              <a:off x="2948409" y="4242444"/>
              <a:ext cx="127091" cy="54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6ECF50-F4AC-6AEE-AF07-06CFD6863005}"/>
                </a:ext>
              </a:extLst>
            </p:cNvPr>
            <p:cNvCxnSpPr>
              <a:cxnSpLocks/>
            </p:cNvCxnSpPr>
            <p:nvPr/>
          </p:nvCxnSpPr>
          <p:spPr>
            <a:xfrm flipH="1" flipV="1">
              <a:off x="2486527" y="4654538"/>
              <a:ext cx="99089" cy="80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633C10-73AC-D5E6-1781-4D82085D12A4}"/>
                </a:ext>
              </a:extLst>
            </p:cNvPr>
            <p:cNvCxnSpPr>
              <a:cxnSpLocks/>
            </p:cNvCxnSpPr>
            <p:nvPr/>
          </p:nvCxnSpPr>
          <p:spPr>
            <a:xfrm flipV="1">
              <a:off x="2494799" y="4573294"/>
              <a:ext cx="12877" cy="81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2D7C84C-8C7E-C404-0511-678CA4315B49}"/>
                </a:ext>
              </a:extLst>
            </p:cNvPr>
            <p:cNvCxnSpPr>
              <a:cxnSpLocks/>
            </p:cNvCxnSpPr>
            <p:nvPr/>
          </p:nvCxnSpPr>
          <p:spPr>
            <a:xfrm flipH="1">
              <a:off x="4325647" y="4904588"/>
              <a:ext cx="100890" cy="191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8E5F713-ECE7-9BB5-BD6C-0A82CB3F9395}"/>
                </a:ext>
              </a:extLst>
            </p:cNvPr>
            <p:cNvCxnSpPr>
              <a:cxnSpLocks/>
            </p:cNvCxnSpPr>
            <p:nvPr/>
          </p:nvCxnSpPr>
          <p:spPr>
            <a:xfrm flipH="1">
              <a:off x="3949679" y="4245875"/>
              <a:ext cx="243393" cy="7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図 25" descr="机の上の機器&#10;&#10;中程度の精度で自動的に生成された説明">
              <a:extLst>
                <a:ext uri="{FF2B5EF4-FFF2-40B4-BE49-F238E27FC236}">
                  <a16:creationId xmlns:a16="http://schemas.microsoft.com/office/drawing/2014/main" id="{65C14C4F-82CE-02FB-8278-060F231B960F}"/>
                </a:ext>
              </a:extLst>
            </p:cNvPr>
            <p:cNvPicPr>
              <a:picLocks noChangeAspect="1"/>
            </p:cNvPicPr>
            <p:nvPr/>
          </p:nvPicPr>
          <p:blipFill rotWithShape="1">
            <a:blip r:embed="rId4">
              <a:extLst>
                <a:ext uri="{28A0092B-C50C-407E-A947-70E740481C1C}">
                  <a14:useLocalDpi xmlns:a14="http://schemas.microsoft.com/office/drawing/2010/main" val="0"/>
                </a:ext>
              </a:extLst>
            </a:blip>
            <a:srcRect l="37048" t="76317" r="58069" b="12109"/>
            <a:stretch/>
          </p:blipFill>
          <p:spPr>
            <a:xfrm>
              <a:off x="2298134" y="4437684"/>
              <a:ext cx="435248" cy="579488"/>
            </a:xfrm>
            <a:prstGeom prst="rect">
              <a:avLst/>
            </a:prstGeom>
          </p:spPr>
        </p:pic>
        <p:cxnSp>
          <p:nvCxnSpPr>
            <p:cNvPr id="27" name="直線矢印コネクタ 26">
              <a:extLst>
                <a:ext uri="{FF2B5EF4-FFF2-40B4-BE49-F238E27FC236}">
                  <a16:creationId xmlns:a16="http://schemas.microsoft.com/office/drawing/2014/main" id="{98311762-2B06-D23B-8978-D34ACEBEE498}"/>
                </a:ext>
              </a:extLst>
            </p:cNvPr>
            <p:cNvCxnSpPr>
              <a:cxnSpLocks/>
            </p:cNvCxnSpPr>
            <p:nvPr/>
          </p:nvCxnSpPr>
          <p:spPr>
            <a:xfrm>
              <a:off x="4460686" y="4160893"/>
              <a:ext cx="185111" cy="1280541"/>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図 27" descr="机の上の機器&#10;&#10;中程度の精度で自動的に生成された説明">
              <a:extLst>
                <a:ext uri="{FF2B5EF4-FFF2-40B4-BE49-F238E27FC236}">
                  <a16:creationId xmlns:a16="http://schemas.microsoft.com/office/drawing/2014/main" id="{DAF19912-F0B1-B215-1CC0-192A491F191E}"/>
                </a:ext>
              </a:extLst>
            </p:cNvPr>
            <p:cNvPicPr>
              <a:picLocks noChangeAspect="1"/>
            </p:cNvPicPr>
            <p:nvPr/>
          </p:nvPicPr>
          <p:blipFill rotWithShape="1">
            <a:blip r:embed="rId5">
              <a:extLst>
                <a:ext uri="{28A0092B-C50C-407E-A947-70E740481C1C}">
                  <a14:useLocalDpi xmlns:a14="http://schemas.microsoft.com/office/drawing/2010/main" val="0"/>
                </a:ext>
              </a:extLst>
            </a:blip>
            <a:srcRect l="59988" t="77540" r="33853" b="11476"/>
            <a:stretch/>
          </p:blipFill>
          <p:spPr>
            <a:xfrm>
              <a:off x="4342734" y="4498896"/>
              <a:ext cx="548911" cy="549961"/>
            </a:xfrm>
            <a:prstGeom prst="rect">
              <a:avLst/>
            </a:prstGeom>
          </p:spPr>
        </p:pic>
        <p:cxnSp>
          <p:nvCxnSpPr>
            <p:cNvPr id="29" name="直線コネクタ 28">
              <a:extLst>
                <a:ext uri="{FF2B5EF4-FFF2-40B4-BE49-F238E27FC236}">
                  <a16:creationId xmlns:a16="http://schemas.microsoft.com/office/drawing/2014/main" id="{3EA06AF0-36B7-3F49-52CF-4E69F89D2586}"/>
                </a:ext>
              </a:extLst>
            </p:cNvPr>
            <p:cNvCxnSpPr>
              <a:cxnSpLocks/>
            </p:cNvCxnSpPr>
            <p:nvPr/>
          </p:nvCxnSpPr>
          <p:spPr>
            <a:xfrm flipH="1">
              <a:off x="2644955" y="4255545"/>
              <a:ext cx="192494" cy="5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285F39-D5C4-17B7-663C-D0198534568A}"/>
                </a:ext>
              </a:extLst>
            </p:cNvPr>
            <p:cNvCxnSpPr>
              <a:cxnSpLocks/>
            </p:cNvCxnSpPr>
            <p:nvPr/>
          </p:nvCxnSpPr>
          <p:spPr>
            <a:xfrm flipH="1" flipV="1">
              <a:off x="2635299" y="4835068"/>
              <a:ext cx="188019" cy="2088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CE03C43-7427-6937-459B-7A54E711A22A}"/>
                </a:ext>
              </a:extLst>
            </p:cNvPr>
            <p:cNvCxnSpPr>
              <a:cxnSpLocks/>
            </p:cNvCxnSpPr>
            <p:nvPr/>
          </p:nvCxnSpPr>
          <p:spPr>
            <a:xfrm>
              <a:off x="3074579" y="4254097"/>
              <a:ext cx="921" cy="617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円弧 31">
              <a:extLst>
                <a:ext uri="{FF2B5EF4-FFF2-40B4-BE49-F238E27FC236}">
                  <a16:creationId xmlns:a16="http://schemas.microsoft.com/office/drawing/2014/main" id="{982907AD-0909-F261-3AD2-0BF94DC1C44A}"/>
                </a:ext>
              </a:extLst>
            </p:cNvPr>
            <p:cNvSpPr/>
            <p:nvPr/>
          </p:nvSpPr>
          <p:spPr>
            <a:xfrm>
              <a:off x="4494770" y="4381901"/>
              <a:ext cx="518008" cy="580165"/>
            </a:xfrm>
            <a:prstGeom prst="arc">
              <a:avLst>
                <a:gd name="adj1" fmla="val 15487608"/>
                <a:gd name="adj2" fmla="val 4415237"/>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E98A880-48A0-DA7C-B178-FA6471AF9EED}"/>
                </a:ext>
              </a:extLst>
            </p:cNvPr>
            <p:cNvCxnSpPr>
              <a:cxnSpLocks/>
            </p:cNvCxnSpPr>
            <p:nvPr/>
          </p:nvCxnSpPr>
          <p:spPr>
            <a:xfrm>
              <a:off x="4221601" y="4241749"/>
              <a:ext cx="211569" cy="682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3015335-6638-E2F5-7DFE-F0EEA82170E1}"/>
                </a:ext>
              </a:extLst>
            </p:cNvPr>
            <p:cNvCxnSpPr>
              <a:cxnSpLocks/>
            </p:cNvCxnSpPr>
            <p:nvPr/>
          </p:nvCxnSpPr>
          <p:spPr>
            <a:xfrm flipH="1">
              <a:off x="4342734" y="4907360"/>
              <a:ext cx="74515" cy="171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テキスト ボックス 37">
            <a:extLst>
              <a:ext uri="{FF2B5EF4-FFF2-40B4-BE49-F238E27FC236}">
                <a16:creationId xmlns:a16="http://schemas.microsoft.com/office/drawing/2014/main" id="{2BB46E2A-C8A5-64AD-14A5-8A7B5843CCFC}"/>
              </a:ext>
            </a:extLst>
          </p:cNvPr>
          <p:cNvSpPr txBox="1"/>
          <p:nvPr/>
        </p:nvSpPr>
        <p:spPr>
          <a:xfrm>
            <a:off x="913112" y="3751264"/>
            <a:ext cx="1962397" cy="830997"/>
          </a:xfrm>
          <a:prstGeom prst="rect">
            <a:avLst/>
          </a:prstGeom>
          <a:noFill/>
        </p:spPr>
        <p:txBody>
          <a:bodyPr wrap="none" rtlCol="0">
            <a:spAutoFit/>
          </a:bodyPr>
          <a:lstStyle/>
          <a:p>
            <a:r>
              <a:rPr lang="ja-JP" altLang="en-US" sz="2400" dirty="0"/>
              <a:t>前庭感覚</a:t>
            </a:r>
            <a:br>
              <a:rPr lang="en-US" altLang="ja-JP" sz="2400" dirty="0"/>
            </a:br>
            <a:r>
              <a:rPr lang="en-US" altLang="ja-JP" sz="2400" dirty="0"/>
              <a:t>motion seat</a:t>
            </a:r>
            <a:endParaRPr kumimoji="1" lang="ja-JP" altLang="en-US" sz="2400" dirty="0"/>
          </a:p>
        </p:txBody>
      </p:sp>
      <p:sp>
        <p:nvSpPr>
          <p:cNvPr id="39" name="テキスト ボックス 38">
            <a:extLst>
              <a:ext uri="{FF2B5EF4-FFF2-40B4-BE49-F238E27FC236}">
                <a16:creationId xmlns:a16="http://schemas.microsoft.com/office/drawing/2014/main" id="{9C9FF4A9-5C4D-108A-D9F8-B375CF30C3AE}"/>
              </a:ext>
            </a:extLst>
          </p:cNvPr>
          <p:cNvSpPr txBox="1"/>
          <p:nvPr/>
        </p:nvSpPr>
        <p:spPr>
          <a:xfrm>
            <a:off x="948831" y="5154414"/>
            <a:ext cx="1976823" cy="830997"/>
          </a:xfrm>
          <a:prstGeom prst="rect">
            <a:avLst/>
          </a:prstGeom>
          <a:noFill/>
        </p:spPr>
        <p:txBody>
          <a:bodyPr wrap="none" rtlCol="0">
            <a:spAutoFit/>
          </a:bodyPr>
          <a:lstStyle/>
          <a:p>
            <a:r>
              <a:rPr lang="ja-JP" altLang="en-US" sz="2400" dirty="0"/>
              <a:t>固有感覚</a:t>
            </a:r>
            <a:br>
              <a:rPr lang="en-US" altLang="ja-JP" sz="2400" dirty="0"/>
            </a:br>
            <a:r>
              <a:rPr lang="en-US" altLang="ja-JP" sz="2400" dirty="0"/>
              <a:t>feet module</a:t>
            </a:r>
            <a:endParaRPr kumimoji="1" lang="ja-JP" altLang="en-US" sz="2400" dirty="0"/>
          </a:p>
        </p:txBody>
      </p:sp>
      <p:cxnSp>
        <p:nvCxnSpPr>
          <p:cNvPr id="41" name="直線矢印コネクタ 40">
            <a:extLst>
              <a:ext uri="{FF2B5EF4-FFF2-40B4-BE49-F238E27FC236}">
                <a16:creationId xmlns:a16="http://schemas.microsoft.com/office/drawing/2014/main" id="{6F5590CD-B058-ACCC-60D8-8D1B818EE019}"/>
              </a:ext>
            </a:extLst>
          </p:cNvPr>
          <p:cNvCxnSpPr>
            <a:cxnSpLocks/>
          </p:cNvCxnSpPr>
          <p:nvPr/>
        </p:nvCxnSpPr>
        <p:spPr>
          <a:xfrm>
            <a:off x="2386739" y="3953273"/>
            <a:ext cx="1350639" cy="46086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4993D85-5D0F-D9BD-0436-D96F2F7DF13B}"/>
              </a:ext>
            </a:extLst>
          </p:cNvPr>
          <p:cNvCxnSpPr>
            <a:cxnSpLocks/>
          </p:cNvCxnSpPr>
          <p:nvPr/>
        </p:nvCxnSpPr>
        <p:spPr>
          <a:xfrm>
            <a:off x="2503543" y="5322537"/>
            <a:ext cx="969314" cy="2346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pic>
        <p:nvPicPr>
          <p:cNvPr id="48" name="図 47">
            <a:extLst>
              <a:ext uri="{FF2B5EF4-FFF2-40B4-BE49-F238E27FC236}">
                <a16:creationId xmlns:a16="http://schemas.microsoft.com/office/drawing/2014/main" id="{23CAA366-E327-EC8D-6E15-50659C804347}"/>
              </a:ext>
            </a:extLst>
          </p:cNvPr>
          <p:cNvPicPr>
            <a:picLocks noChangeAspect="1"/>
          </p:cNvPicPr>
          <p:nvPr/>
        </p:nvPicPr>
        <p:blipFill>
          <a:blip r:embed="rId6"/>
          <a:stretch>
            <a:fillRect/>
          </a:stretch>
        </p:blipFill>
        <p:spPr>
          <a:xfrm>
            <a:off x="7552910" y="3289159"/>
            <a:ext cx="1751735" cy="3197405"/>
          </a:xfrm>
          <a:prstGeom prst="rect">
            <a:avLst/>
          </a:prstGeom>
        </p:spPr>
      </p:pic>
    </p:spTree>
    <p:extLst>
      <p:ext uri="{BB962C8B-B14F-4D97-AF65-F5344CB8AC3E}">
        <p14:creationId xmlns:p14="http://schemas.microsoft.com/office/powerpoint/2010/main" val="38374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a:xfrm>
            <a:off x="838200" y="1185236"/>
            <a:ext cx="10959145" cy="1466929"/>
          </a:xfrm>
        </p:spPr>
        <p:txBody>
          <a:bodyPr>
            <a:noAutofit/>
          </a:bodyPr>
          <a:lstStyle/>
          <a:p>
            <a:pPr>
              <a:lnSpc>
                <a:spcPct val="100000"/>
              </a:lnSpc>
            </a:pPr>
            <a:r>
              <a:rPr lang="ja-JP" altLang="en-US" sz="2800" b="1" dirty="0"/>
              <a:t>２空間</a:t>
            </a:r>
            <a:r>
              <a:rPr lang="ja-JP" altLang="en-US" sz="2800" dirty="0"/>
              <a:t>への</a:t>
            </a:r>
            <a:r>
              <a:rPr lang="ja-JP" altLang="en-US" sz="2800" b="1" dirty="0"/>
              <a:t>同時存在感覚</a:t>
            </a:r>
            <a:r>
              <a:rPr lang="ja-JP" altLang="en-US" sz="2800" dirty="0"/>
              <a:t>および</a:t>
            </a:r>
            <a:r>
              <a:rPr lang="ja-JP" altLang="en-US" sz="2800" b="1" dirty="0"/>
              <a:t>空間と身体位置</a:t>
            </a:r>
            <a:r>
              <a:rPr lang="ja-JP" altLang="en-US" sz="2800" dirty="0"/>
              <a:t>に関する認知状態を</a:t>
            </a:r>
            <a:r>
              <a:rPr lang="en-US" altLang="ja-JP" sz="2800" b="1" dirty="0"/>
              <a:t>15</a:t>
            </a:r>
            <a:r>
              <a:rPr lang="ja-JP" altLang="en-US" sz="2800" b="1" dirty="0"/>
              <a:t>名</a:t>
            </a:r>
            <a:r>
              <a:rPr lang="ja-JP" altLang="en-US" sz="2800" dirty="0"/>
              <a:t>の実験参加者が評価</a:t>
            </a:r>
            <a:endParaRPr lang="en-US" altLang="ja-JP" sz="2800" dirty="0"/>
          </a:p>
          <a:p>
            <a:pPr>
              <a:lnSpc>
                <a:spcPct val="100000"/>
              </a:lnSpc>
            </a:pPr>
            <a:r>
              <a:rPr lang="en-US" altLang="ja-JP" sz="2800" b="1" dirty="0"/>
              <a:t>3</a:t>
            </a:r>
            <a:r>
              <a:rPr lang="ja-JP" altLang="en-US" sz="2800" b="1" dirty="0"/>
              <a:t>種類の映像提示</a:t>
            </a:r>
            <a:r>
              <a:rPr lang="en-US" altLang="ja-JP" sz="2800" b="1" dirty="0"/>
              <a:t>/</a:t>
            </a:r>
            <a:r>
              <a:rPr lang="ja-JP" altLang="en-US" sz="2800" b="1" dirty="0"/>
              <a:t>空間選択形式（条件</a:t>
            </a:r>
            <a:r>
              <a:rPr lang="en-US" altLang="ja-JP" sz="2800" b="1" dirty="0"/>
              <a:t>A,B,C</a:t>
            </a:r>
            <a:r>
              <a:rPr lang="ja-JP" altLang="en-US" sz="2800" b="1" dirty="0"/>
              <a:t>）</a:t>
            </a:r>
            <a:endParaRPr lang="en-US" altLang="ja-JP" sz="2800" dirty="0"/>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dirty="0"/>
              <a:t>立体メディア技術研究会 </a:t>
            </a:r>
            <a:r>
              <a:rPr kumimoji="1" lang="en-US" altLang="ja-JP" dirty="0"/>
              <a:t>Session 4: VR</a:t>
            </a:r>
            <a:r>
              <a:rPr kumimoji="1" lang="ja-JP" altLang="en-US" dirty="0"/>
              <a:t>・</a:t>
            </a:r>
            <a:r>
              <a:rPr kumimoji="1" lang="en-US" altLang="ja-JP" dirty="0"/>
              <a:t>AR</a:t>
            </a:r>
            <a:r>
              <a:rPr kumimoji="1" lang="ja-JP" altLang="en-US" dirty="0"/>
              <a:t>　</a:t>
            </a:r>
            <a:r>
              <a:rPr kumimoji="1" lang="en-US" altLang="ja-JP" dirty="0"/>
              <a:t>(14) </a:t>
            </a:r>
            <a:r>
              <a:rPr kumimoji="1" lang="ja-JP" altLang="en-US" dirty="0"/>
              <a:t>遠隔ロボットの多重身体性に関する研究</a:t>
            </a:r>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244928" y="5992193"/>
            <a:ext cx="3243942" cy="405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A.</a:t>
            </a:r>
            <a:r>
              <a:rPr lang="ja-JP" altLang="en-US" sz="3200" b="1" dirty="0"/>
              <a:t> 手動切替映像</a:t>
            </a:r>
            <a:endParaRPr lang="en-US" altLang="ja-JP" sz="16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4286891" y="5982164"/>
            <a:ext cx="3334401" cy="508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3200" b="1" dirty="0"/>
              <a:t>B.</a:t>
            </a:r>
            <a:r>
              <a:rPr lang="ja-JP" altLang="en-US" sz="3200" b="1" dirty="0"/>
              <a:t> 重点重畳映像</a:t>
            </a:r>
            <a:endParaRPr lang="en-US" altLang="ja-JP" sz="8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5066" y="3184741"/>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27463" y="3132147"/>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269615" y="3455298"/>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3184741"/>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4975201"/>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35719" y="3131333"/>
            <a:ext cx="588719" cy="6331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665056" y="3421869"/>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4793064"/>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1222060" y="5541937"/>
            <a:ext cx="1005403" cy="338554"/>
          </a:xfrm>
          <a:prstGeom prst="rect">
            <a:avLst/>
          </a:prstGeom>
          <a:noFill/>
        </p:spPr>
        <p:txBody>
          <a:bodyPr wrap="none" rtlCol="0">
            <a:spAutoFit/>
          </a:bodyPr>
          <a:lstStyle/>
          <a:p>
            <a:r>
              <a:rPr lang="ja-JP" altLang="en-US" sz="1600" b="1" dirty="0"/>
              <a:t>手動</a:t>
            </a:r>
            <a:r>
              <a:rPr kumimoji="1" lang="ja-JP" altLang="en-US" sz="1600" dirty="0"/>
              <a:t>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806522" y="4848973"/>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01649" y="4536060"/>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2213731" y="4814312"/>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04801" y="4507451"/>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786978" y="3083844"/>
            <a:ext cx="537191" cy="4702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a:extLst>
              <a:ext uri="{FF2B5EF4-FFF2-40B4-BE49-F238E27FC236}">
                <a16:creationId xmlns:a16="http://schemas.microsoft.com/office/drawing/2014/main" id="{3890CD4B-40FA-E75A-26D4-15DA72570428}"/>
              </a:ext>
            </a:extLst>
          </p:cNvPr>
          <p:cNvSpPr txBox="1"/>
          <p:nvPr/>
        </p:nvSpPr>
        <p:spPr>
          <a:xfrm>
            <a:off x="4973453" y="4354741"/>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387723" y="431181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322853" y="4381773"/>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937743" y="3096822"/>
            <a:ext cx="251100" cy="427855"/>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200067" y="3096822"/>
            <a:ext cx="304454" cy="475195"/>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273975" y="3284772"/>
            <a:ext cx="15976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721089" y="2979090"/>
            <a:ext cx="616475" cy="559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39" name="テキスト ボックス 38">
            <a:extLst>
              <a:ext uri="{FF2B5EF4-FFF2-40B4-BE49-F238E27FC236}">
                <a16:creationId xmlns:a16="http://schemas.microsoft.com/office/drawing/2014/main" id="{D0051F8D-289C-5552-9594-20A00442B8FF}"/>
              </a:ext>
            </a:extLst>
          </p:cNvPr>
          <p:cNvSpPr txBox="1"/>
          <p:nvPr/>
        </p:nvSpPr>
        <p:spPr>
          <a:xfrm>
            <a:off x="7622599" y="434148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37273" y="4311817"/>
            <a:ext cx="1090777"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4456" y="3024077"/>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7868859" y="3027492"/>
            <a:ext cx="312218" cy="487314"/>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270033" y="3299228"/>
            <a:ext cx="156135"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5974" y="3114872"/>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5104830"/>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5570636" y="5524024"/>
            <a:ext cx="1005403" cy="338554"/>
          </a:xfrm>
          <a:prstGeom prst="rect">
            <a:avLst/>
          </a:prstGeom>
          <a:noFill/>
        </p:spPr>
        <p:txBody>
          <a:bodyPr wrap="none" rtlCol="0">
            <a:spAutoFit/>
          </a:bodyPr>
          <a:lstStyle/>
          <a:p>
            <a:r>
              <a:rPr kumimoji="1" lang="ja-JP" altLang="en-US" sz="1600" b="1" dirty="0"/>
              <a:t>手動</a:t>
            </a:r>
            <a:r>
              <a:rPr kumimoji="1" lang="ja-JP" altLang="en-US" sz="1600" dirty="0"/>
              <a:t>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4943937"/>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4564387" y="5532634"/>
            <a:ext cx="308295" cy="301282"/>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7256652" y="5536996"/>
            <a:ext cx="308295" cy="303504"/>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2873064"/>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2873260"/>
            <a:ext cx="5491478"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4899460"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91283" y="436616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521188"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725386" y="5342279"/>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a:off x="7395632" y="5326734"/>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8773886" y="5956031"/>
            <a:ext cx="3236368" cy="534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C. </a:t>
            </a:r>
            <a:r>
              <a:rPr lang="ja-JP" altLang="en-US" sz="3200" b="1" dirty="0"/>
              <a:t>自動切替映像</a:t>
            </a:r>
            <a:endParaRPr lang="en-US" altLang="ja-JP" sz="32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3192"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37068" y="3213566"/>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3165975"/>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9964850" y="3457402"/>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3184741"/>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497019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1289" y="3131333"/>
            <a:ext cx="588719" cy="6422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85947" y="3455298"/>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478806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499113" y="5522279"/>
            <a:ext cx="1877437" cy="338554"/>
          </a:xfrm>
          <a:prstGeom prst="rect">
            <a:avLst/>
          </a:prstGeom>
          <a:noFill/>
        </p:spPr>
        <p:txBody>
          <a:bodyPr wrap="none" rtlCol="0">
            <a:spAutoFit/>
          </a:bodyPr>
          <a:lstStyle/>
          <a:p>
            <a:r>
              <a:rPr kumimoji="1" lang="en-US" altLang="ja-JP" sz="1600" dirty="0"/>
              <a:t>10</a:t>
            </a:r>
            <a:r>
              <a:rPr kumimoji="1" lang="ja-JP" altLang="en-US" sz="1600" dirty="0"/>
              <a:t>秒毎に</a:t>
            </a:r>
            <a:r>
              <a:rPr kumimoji="1" lang="ja-JP" altLang="en-US" sz="1600" b="1" dirty="0"/>
              <a:t>自動</a:t>
            </a:r>
            <a:r>
              <a:rPr kumimoji="1" lang="ja-JP" altLang="en-US" sz="1600" dirty="0"/>
              <a:t>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9493346" y="4843969"/>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50675" y="4515458"/>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10900555" y="4809308"/>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34064" y="4492486"/>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2868255"/>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8" name="図 77" descr="床, 屋内, 座る, テーブル が含まれている画像&#10;&#10;自動的に生成された説明">
            <a:extLst>
              <a:ext uri="{FF2B5EF4-FFF2-40B4-BE49-F238E27FC236}">
                <a16:creationId xmlns:a16="http://schemas.microsoft.com/office/drawing/2014/main" id="{1D766ED6-D54C-2CC4-D4F2-F65165AF223F}"/>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501746" y="3798944"/>
            <a:ext cx="1080000" cy="783787"/>
          </a:xfrm>
          <a:prstGeom prst="rect">
            <a:avLst/>
          </a:prstGeom>
        </p:spPr>
      </p:pic>
      <p:pic>
        <p:nvPicPr>
          <p:cNvPr id="79" name="図 78" descr="屋内, グリーン, 座る, テーブル が含まれている画像&#10;&#10;自動的に生成された説明">
            <a:extLst>
              <a:ext uri="{FF2B5EF4-FFF2-40B4-BE49-F238E27FC236}">
                <a16:creationId xmlns:a16="http://schemas.microsoft.com/office/drawing/2014/main" id="{7BC301A5-EDA4-4F1A-BE89-CEA044418B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9103" y="3789655"/>
            <a:ext cx="1080000" cy="783790"/>
          </a:xfrm>
          <a:prstGeom prst="rect">
            <a:avLst/>
          </a:prstGeom>
        </p:spPr>
      </p:pic>
      <p:pic>
        <p:nvPicPr>
          <p:cNvPr id="82" name="図 81" descr="タイル張りの部屋&#10;&#10;中程度の精度で自動的に生成された説明">
            <a:extLst>
              <a:ext uri="{FF2B5EF4-FFF2-40B4-BE49-F238E27FC236}">
                <a16:creationId xmlns:a16="http://schemas.microsoft.com/office/drawing/2014/main" id="{2CFC4375-F6DA-4E2F-B8A5-74C12B9ED3C4}"/>
              </a:ext>
            </a:extLst>
          </p:cNvPr>
          <p:cNvPicPr>
            <a:picLocks noChangeAspect="1"/>
          </p:cNvPicPr>
          <p:nvPr/>
        </p:nvPicPr>
        <p:blipFill rotWithShape="1">
          <a:blip r:embed="rId12">
            <a:extLst>
              <a:ext uri="{28A0092B-C50C-407E-A947-70E740481C1C}">
                <a14:useLocalDpi xmlns:a14="http://schemas.microsoft.com/office/drawing/2010/main" val="0"/>
              </a:ext>
            </a:extLst>
          </a:blip>
          <a:srcRect r="1367"/>
          <a:stretch/>
        </p:blipFill>
        <p:spPr>
          <a:xfrm>
            <a:off x="4223199" y="4573445"/>
            <a:ext cx="1080000" cy="783429"/>
          </a:xfrm>
          <a:prstGeom prst="rect">
            <a:avLst/>
          </a:prstGeom>
        </p:spPr>
      </p:pic>
      <p:pic>
        <p:nvPicPr>
          <p:cNvPr id="81" name="図 80" descr="屋内, グリーン, 座る, テーブル が含まれている画像&#10;&#10;自動的に生成された説明">
            <a:extLst>
              <a:ext uri="{FF2B5EF4-FFF2-40B4-BE49-F238E27FC236}">
                <a16:creationId xmlns:a16="http://schemas.microsoft.com/office/drawing/2014/main" id="{5862DEE0-C58B-230E-1E5F-8C4660468107}"/>
              </a:ext>
            </a:extLst>
          </p:cNvPr>
          <p:cNvPicPr>
            <a:picLocks noChangeAspect="1"/>
          </p:cNvPicPr>
          <p:nvPr/>
        </p:nvPicPr>
        <p:blipFill>
          <a:blip r:embed="rId11">
            <a:alphaModFix amt="30000"/>
            <a:extLst>
              <a:ext uri="{28A0092B-C50C-407E-A947-70E740481C1C}">
                <a14:useLocalDpi xmlns:a14="http://schemas.microsoft.com/office/drawing/2010/main" val="0"/>
              </a:ext>
            </a:extLst>
          </a:blip>
          <a:stretch>
            <a:fillRect/>
          </a:stretch>
        </p:blipFill>
        <p:spPr>
          <a:xfrm>
            <a:off x="4832447" y="3570989"/>
            <a:ext cx="1080000" cy="783793"/>
          </a:xfrm>
          <a:prstGeom prst="rect">
            <a:avLst/>
          </a:prstGeom>
        </p:spPr>
      </p:pic>
      <p:pic>
        <p:nvPicPr>
          <p:cNvPr id="80" name="図 79" descr="床, 屋内, 座る, テーブル が含まれている画像&#10;&#10;自動的に生成された説明">
            <a:extLst>
              <a:ext uri="{FF2B5EF4-FFF2-40B4-BE49-F238E27FC236}">
                <a16:creationId xmlns:a16="http://schemas.microsoft.com/office/drawing/2014/main" id="{5F0ACDEE-AC32-3D83-54B5-05974CE9427B}"/>
              </a:ext>
            </a:extLst>
          </p:cNvPr>
          <p:cNvPicPr>
            <a:picLocks noChangeAspect="1"/>
          </p:cNvPicPr>
          <p:nvPr/>
        </p:nvPicPr>
        <p:blipFill rotWithShape="1">
          <a:blip r:embed="rId10">
            <a:alphaModFix amt="70000"/>
            <a:extLst>
              <a:ext uri="{28A0092B-C50C-407E-A947-70E740481C1C}">
                <a14:useLocalDpi xmlns:a14="http://schemas.microsoft.com/office/drawing/2010/main" val="0"/>
              </a:ext>
            </a:extLst>
          </a:blip>
          <a:srcRect l="747" t="5162" r="1547" b="-180"/>
          <a:stretch/>
        </p:blipFill>
        <p:spPr>
          <a:xfrm>
            <a:off x="3587430" y="3570989"/>
            <a:ext cx="1080000" cy="783790"/>
          </a:xfrm>
          <a:prstGeom prst="rect">
            <a:avLst/>
          </a:prstGeom>
        </p:spPr>
      </p:pic>
      <p:pic>
        <p:nvPicPr>
          <p:cNvPr id="83" name="図 82" descr="床, 屋内, 座る, テーブル が含まれている画像&#10;&#10;自動的に生成された説明">
            <a:extLst>
              <a:ext uri="{FF2B5EF4-FFF2-40B4-BE49-F238E27FC236}">
                <a16:creationId xmlns:a16="http://schemas.microsoft.com/office/drawing/2014/main" id="{3671FBC7-DF0B-7728-0B6E-DDD3E3515290}"/>
              </a:ext>
            </a:extLst>
          </p:cNvPr>
          <p:cNvPicPr>
            <a:picLocks noChangeAspect="1"/>
          </p:cNvPicPr>
          <p:nvPr/>
        </p:nvPicPr>
        <p:blipFill rotWithShape="1">
          <a:blip r:embed="rId10">
            <a:alphaModFix amt="30000"/>
            <a:extLst>
              <a:ext uri="{28A0092B-C50C-407E-A947-70E740481C1C}">
                <a14:useLocalDpi xmlns:a14="http://schemas.microsoft.com/office/drawing/2010/main" val="0"/>
              </a:ext>
            </a:extLst>
          </a:blip>
          <a:srcRect l="747" t="5162" r="1547" b="-180"/>
          <a:stretch/>
        </p:blipFill>
        <p:spPr>
          <a:xfrm>
            <a:off x="6223370" y="3570989"/>
            <a:ext cx="1080000" cy="783787"/>
          </a:xfrm>
          <a:prstGeom prst="rect">
            <a:avLst/>
          </a:prstGeom>
        </p:spPr>
      </p:pic>
      <p:pic>
        <p:nvPicPr>
          <p:cNvPr id="84" name="図 83" descr="屋内, グリーン, 座る, テーブル が含まれている画像&#10;&#10;自動的に生成された説明">
            <a:extLst>
              <a:ext uri="{FF2B5EF4-FFF2-40B4-BE49-F238E27FC236}">
                <a16:creationId xmlns:a16="http://schemas.microsoft.com/office/drawing/2014/main" id="{058DFD8D-88A9-581F-DF2B-554DCD81BE25}"/>
              </a:ext>
            </a:extLst>
          </p:cNvPr>
          <p:cNvPicPr>
            <a:picLocks noChangeAspect="1"/>
          </p:cNvPicPr>
          <p:nvPr/>
        </p:nvPicPr>
        <p:blipFill>
          <a:blip r:embed="rId11">
            <a:alphaModFix amt="70000"/>
            <a:extLst>
              <a:ext uri="{28A0092B-C50C-407E-A947-70E740481C1C}">
                <a14:useLocalDpi xmlns:a14="http://schemas.microsoft.com/office/drawing/2010/main" val="0"/>
              </a:ext>
            </a:extLst>
          </a:blip>
          <a:stretch>
            <a:fillRect/>
          </a:stretch>
        </p:blipFill>
        <p:spPr>
          <a:xfrm>
            <a:off x="7434686" y="3570989"/>
            <a:ext cx="1080000" cy="783788"/>
          </a:xfrm>
          <a:prstGeom prst="rect">
            <a:avLst/>
          </a:prstGeom>
        </p:spPr>
      </p:pic>
      <p:pic>
        <p:nvPicPr>
          <p:cNvPr id="85" name="図 84" descr="屋内, グリーン, 建物, 床 が含まれている画像&#10;&#10;自動的に生成された説明">
            <a:extLst>
              <a:ext uri="{FF2B5EF4-FFF2-40B4-BE49-F238E27FC236}">
                <a16:creationId xmlns:a16="http://schemas.microsoft.com/office/drawing/2014/main" id="{15115A52-9D7E-ED8C-9D3B-17E7D946552D}"/>
              </a:ext>
            </a:extLst>
          </p:cNvPr>
          <p:cNvPicPr>
            <a:picLocks noChangeAspect="1"/>
          </p:cNvPicPr>
          <p:nvPr/>
        </p:nvPicPr>
        <p:blipFill rotWithShape="1">
          <a:blip r:embed="rId13">
            <a:extLst>
              <a:ext uri="{28A0092B-C50C-407E-A947-70E740481C1C}">
                <a14:useLocalDpi xmlns:a14="http://schemas.microsoft.com/office/drawing/2010/main" val="0"/>
              </a:ext>
            </a:extLst>
          </a:blip>
          <a:srcRect l="1582" t="465" r="257" b="3050"/>
          <a:stretch/>
        </p:blipFill>
        <p:spPr>
          <a:xfrm>
            <a:off x="6869830" y="4573445"/>
            <a:ext cx="1080000" cy="782964"/>
          </a:xfrm>
          <a:prstGeom prst="rect">
            <a:avLst/>
          </a:prstGeom>
        </p:spPr>
      </p:pic>
      <p:pic>
        <p:nvPicPr>
          <p:cNvPr id="87" name="図 86" descr="床, 屋内, 座る, テーブル が含まれている画像&#10;&#10;自動的に生成された説明">
            <a:extLst>
              <a:ext uri="{FF2B5EF4-FFF2-40B4-BE49-F238E27FC236}">
                <a16:creationId xmlns:a16="http://schemas.microsoft.com/office/drawing/2014/main" id="{91A81385-045D-7444-7B22-B271CB4E5960}"/>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9253493" y="3804799"/>
            <a:ext cx="1080000" cy="783787"/>
          </a:xfrm>
          <a:prstGeom prst="rect">
            <a:avLst/>
          </a:prstGeom>
        </p:spPr>
      </p:pic>
      <p:pic>
        <p:nvPicPr>
          <p:cNvPr id="88" name="図 87" descr="屋内, グリーン, 座る, テーブル が含まれている画像&#10;&#10;自動的に生成された説明">
            <a:extLst>
              <a:ext uri="{FF2B5EF4-FFF2-40B4-BE49-F238E27FC236}">
                <a16:creationId xmlns:a16="http://schemas.microsoft.com/office/drawing/2014/main" id="{DF391149-B1B6-4B42-6434-6F157CB24C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0850" y="3795510"/>
            <a:ext cx="1080000" cy="783790"/>
          </a:xfrm>
          <a:prstGeom prst="rect">
            <a:avLst/>
          </a:prstGeom>
        </p:spPr>
      </p:pic>
    </p:spTree>
    <p:extLst>
      <p:ext uri="{BB962C8B-B14F-4D97-AF65-F5344CB8AC3E}">
        <p14:creationId xmlns:p14="http://schemas.microsoft.com/office/powerpoint/2010/main" val="625634673"/>
      </p:ext>
    </p:extLst>
  </p:cSld>
  <p:clrMapOvr>
    <a:masterClrMapping/>
  </p:clrMapOvr>
  <mc:AlternateContent xmlns:mc="http://schemas.openxmlformats.org/markup-compatibility/2006" xmlns:p14="http://schemas.microsoft.com/office/powerpoint/2010/main">
    <mc:Choice Requires="p14">
      <p:transition spd="slow" p14:dur="2000" advTm="1826"/>
    </mc:Choice>
    <mc:Fallback xmlns="">
      <p:transition spd="slow" advTm="1826"/>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2655</TotalTime>
  <Words>4830</Words>
  <Application>Microsoft Office PowerPoint</Application>
  <PresentationFormat>ワイド画面</PresentationFormat>
  <Paragraphs>360</Paragraphs>
  <Slides>19</Slides>
  <Notes>19</Notes>
  <HiddenSlides>0</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Meiryo UI</vt:lpstr>
      <vt:lpstr>メイリオ</vt:lpstr>
      <vt:lpstr>Arial</vt:lpstr>
      <vt:lpstr>Cambria Math</vt:lpstr>
      <vt:lpstr>Segoe UI</vt:lpstr>
      <vt:lpstr>Office テーマ</vt:lpstr>
      <vt:lpstr>遠隔ロボットの多重身体性に関する研究</vt:lpstr>
      <vt:lpstr>複数ロボットへのテレプレゼンス</vt:lpstr>
      <vt:lpstr>研究目的</vt:lpstr>
      <vt:lpstr>複数空間認知の考え方</vt:lpstr>
      <vt:lpstr>空間認知の多重化</vt:lpstr>
      <vt:lpstr>実験的調査--複数空間/身体認知--</vt:lpstr>
      <vt:lpstr>装置</vt:lpstr>
      <vt:lpstr>装置（歩行感覚フィードバックディスプレイ）</vt:lpstr>
      <vt:lpstr>2重身体感覚に関する実験</vt:lpstr>
      <vt:lpstr>条件A,C（時間多重・切替）での提示映像</vt:lpstr>
      <vt:lpstr>条件B（空間多重・重点重畳）での提示映像</vt:lpstr>
      <vt:lpstr>条件B （空間多重・重点重畳）での提示映像</vt:lpstr>
      <vt:lpstr>実験参加者への質問紙</vt:lpstr>
      <vt:lpstr>2箇所に同時に存在する感覚の強度の回答</vt:lpstr>
      <vt:lpstr>2箇所に同時に存在する感覚（考察）</vt:lpstr>
      <vt:lpstr>身体と空間認知の結果（条件A,C ）と考察</vt:lpstr>
      <vt:lpstr>身体と空間認知の結果（条件B）と考察</vt:lpstr>
      <vt:lpstr>考察のまとめ</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ikei @</cp:lastModifiedBy>
  <cp:revision>378</cp:revision>
  <dcterms:created xsi:type="dcterms:W3CDTF">2023-06-28T07:51:44Z</dcterms:created>
  <dcterms:modified xsi:type="dcterms:W3CDTF">2024-03-10T13:01:58Z</dcterms:modified>
</cp:coreProperties>
</file>